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66" r:id="rId2"/>
    <p:sldId id="267" r:id="rId3"/>
    <p:sldId id="269" r:id="rId4"/>
    <p:sldId id="268" r:id="rId5"/>
    <p:sldId id="261" r:id="rId6"/>
    <p:sldId id="262" r:id="rId7"/>
    <p:sldId id="270" r:id="rId8"/>
    <p:sldId id="271" r:id="rId9"/>
    <p:sldId id="272" r:id="rId10"/>
    <p:sldId id="274" r:id="rId11"/>
    <p:sldId id="276" r:id="rId12"/>
    <p:sldId id="277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588" autoAdjust="0"/>
    <p:restoredTop sz="94624" autoAdjust="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21356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99119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52279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92941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31756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84224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6379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4236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52672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9999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44098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5815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76541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39145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26694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58230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97961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720441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31" y="928670"/>
            <a:ext cx="9010669" cy="51820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30" y="1229805"/>
            <a:ext cx="3359187" cy="34994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5554" y="1628800"/>
            <a:ext cx="31431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ПРАВИЛА ЗАПОЛНЕНИЯ БЛАНКОВ </a:t>
            </a:r>
            <a:b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РТМ 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ОГЭ-2024 ПО МАТЕМАТИКЕ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637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96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604" y="188640"/>
            <a:ext cx="6990776" cy="6480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39696" y="208305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pc="-5" dirty="0">
                <a:solidFill>
                  <a:schemeClr val="bg1"/>
                </a:solidFill>
                <a:latin typeface="Century Gothic" panose="020B0502020202020204" pitchFamily="34" charset="0"/>
              </a:rPr>
              <a:t>Б</a:t>
            </a:r>
            <a:r>
              <a:rPr lang="ru-RU" spc="-5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ланк</a:t>
            </a:r>
            <a:r>
              <a:rPr lang="ru-RU" spc="-15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pc="-5" dirty="0">
                <a:solidFill>
                  <a:schemeClr val="bg1"/>
                </a:solidFill>
                <a:latin typeface="Century Gothic" panose="020B0502020202020204" pitchFamily="34" charset="0"/>
              </a:rPr>
              <a:t>ответов</a:t>
            </a:r>
            <a:r>
              <a:rPr lang="ru-RU" spc="15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pc="5" dirty="0">
                <a:solidFill>
                  <a:schemeClr val="bg1"/>
                </a:solidFill>
                <a:latin typeface="Century Gothic" panose="020B0502020202020204" pitchFamily="34" charset="0"/>
              </a:rPr>
              <a:t>№</a:t>
            </a:r>
            <a:r>
              <a:rPr lang="ru-RU" spc="-2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928670"/>
            <a:ext cx="4286280" cy="564360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143240" y="1071546"/>
            <a:ext cx="228601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</a:t>
            </a:r>
            <a:endParaRPr lang="ru-RU" sz="40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728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753" y="857250"/>
            <a:ext cx="4902074" cy="8422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379" y="973792"/>
            <a:ext cx="1815242" cy="10242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91870" y="2894867"/>
            <a:ext cx="50841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3694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«ИНСТРУКЦИЯ ПО ЗАПОЛНЕНИЮ </a:t>
            </a:r>
          </a:p>
          <a:p>
            <a:pPr algn="ctr" defTabSz="33694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ОТЧЕТНОСТИ </a:t>
            </a:r>
            <a:r>
              <a:rPr lang="ru-RU" sz="28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ППЭ ТМ ОГЭ-9 2024»</a:t>
            </a:r>
            <a:endParaRPr lang="ru-RU" sz="28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60093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80728"/>
            <a:ext cx="6285620" cy="51272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79709" y="0"/>
            <a:ext cx="28272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ППЭ 05-02</a:t>
            </a:r>
          </a:p>
          <a:p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Протокол проведения </a:t>
            </a:r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 </a:t>
            </a: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аудитории</a:t>
            </a:r>
          </a:p>
        </p:txBody>
      </p:sp>
      <p:sp>
        <p:nvSpPr>
          <p:cNvPr id="6" name="Левая фигурная скобка 5"/>
          <p:cNvSpPr/>
          <p:nvPr/>
        </p:nvSpPr>
        <p:spPr>
          <a:xfrm rot="5400000">
            <a:off x="3446587" y="2250865"/>
            <a:ext cx="432199" cy="660797"/>
          </a:xfrm>
          <a:prstGeom prst="leftBrace">
            <a:avLst/>
          </a:prstGeom>
          <a:noFill/>
          <a:ln w="5715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993086" y="4093203"/>
            <a:ext cx="862811" cy="4755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7128" y="1998356"/>
            <a:ext cx="291117" cy="3668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7950" y="4458651"/>
            <a:ext cx="296787" cy="36801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624975" y="5023765"/>
            <a:ext cx="2526707" cy="152584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4" name="TextBox 13"/>
          <p:cNvSpPr txBox="1"/>
          <p:nvPr/>
        </p:nvSpPr>
        <p:spPr>
          <a:xfrm>
            <a:off x="6811690" y="4965725"/>
            <a:ext cx="2257425" cy="1777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 поле «Количество ЭМ, полученных от участника экзамена» проставляется количество: бланк регистрации, БО №1, БО №2 лист 1, БО №2 лист 2, ДБО №2, КИМ, листы бумаги для черновиков.</a:t>
            </a:r>
          </a:p>
          <a:p>
            <a:endParaRPr lang="ru-RU" sz="1350" dirty="0">
              <a:solidFill>
                <a:schemeClr val="bg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9232" y="2658898"/>
            <a:ext cx="288061" cy="37036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0597" y="5023765"/>
            <a:ext cx="297206" cy="365792"/>
          </a:xfrm>
          <a:prstGeom prst="rect">
            <a:avLst/>
          </a:prstGeom>
        </p:spPr>
      </p:pic>
      <p:sp>
        <p:nvSpPr>
          <p:cNvPr id="18" name="Двойные круглые скобки 17"/>
          <p:cNvSpPr/>
          <p:nvPr/>
        </p:nvSpPr>
        <p:spPr>
          <a:xfrm>
            <a:off x="507207" y="4516280"/>
            <a:ext cx="3207544" cy="34289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9179" y="3861659"/>
            <a:ext cx="2898346" cy="1214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3322" y="4119675"/>
            <a:ext cx="1590061" cy="59324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681333" y="2276872"/>
            <a:ext cx="2419727" cy="22918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798547" y="2299935"/>
            <a:ext cx="237524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 поле «Отметка о явке, удалении и т.п.» проставляется «</a:t>
            </a:r>
            <a:r>
              <a:rPr lang="en-US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</a:t>
            </a: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» по категориям участников:</a:t>
            </a:r>
          </a:p>
          <a:p>
            <a:pPr marL="342900" indent="-342900">
              <a:buAutoNum type="arabicPeriod"/>
            </a:pP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Явился в аудиторию</a:t>
            </a:r>
          </a:p>
          <a:p>
            <a:pPr marL="342900" indent="-342900">
              <a:buAutoNum type="arabicPeriod"/>
            </a:pP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удален с экзамена</a:t>
            </a:r>
          </a:p>
          <a:p>
            <a:pPr marL="342900" indent="-342900">
              <a:buAutoNum type="arabicPeriod"/>
            </a:pP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Не закончил экзамен</a:t>
            </a:r>
          </a:p>
          <a:p>
            <a:pPr marL="342900" indent="-342900">
              <a:buAutoNum type="arabicPeriod"/>
            </a:pP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Ошибка в документе</a:t>
            </a:r>
          </a:p>
          <a:p>
            <a:pPr marL="342900" indent="-342900">
              <a:buAutoNum type="arabicPeriod"/>
            </a:pP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Подал апелляцию о нарушении порядка проведения</a:t>
            </a:r>
          </a:p>
          <a:p>
            <a:pPr marL="342900" indent="-342900">
              <a:buAutoNum type="arabicPeriod"/>
            </a:pP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Замена ИК</a:t>
            </a:r>
          </a:p>
          <a:p>
            <a:pPr marL="342900" indent="-342900">
              <a:buAutoNum type="arabicPeriod"/>
            </a:pP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726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033" r="68444" b="8003"/>
          <a:stretch/>
        </p:blipFill>
        <p:spPr>
          <a:xfrm>
            <a:off x="600076" y="1725273"/>
            <a:ext cx="4221956" cy="405368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280729" y="3451530"/>
            <a:ext cx="2090372" cy="455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latin typeface="Century Gothic" panose="020B0502020202020204" pitchFamily="34" charset="0"/>
              </a:rPr>
              <a:t>Обязательно ставить «Х»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257675" y="3679031"/>
            <a:ext cx="1928813" cy="0"/>
          </a:xfrm>
          <a:prstGeom prst="line">
            <a:avLst/>
          </a:prstGeom>
          <a:ln w="38100">
            <a:solidFill>
              <a:srgbClr val="FF0000">
                <a:alpha val="60000"/>
              </a:srgb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4822032" y="188640"/>
            <a:ext cx="331926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ППЭ 07</a:t>
            </a:r>
          </a:p>
          <a:p>
            <a:r>
              <a:rPr lang="ru-RU" sz="1350" b="1" dirty="0">
                <a:solidFill>
                  <a:schemeClr val="bg1"/>
                </a:solidFill>
                <a:latin typeface="Century Gothic" panose="020B0502020202020204" pitchFamily="34" charset="0"/>
              </a:rPr>
              <a:t>Список работников ППЭ и общественных наблюдателей</a:t>
            </a:r>
          </a:p>
        </p:txBody>
      </p:sp>
    </p:spTree>
    <p:extLst>
      <p:ext uri="{BB962C8B-B14F-4D97-AF65-F5344CB8AC3E}">
        <p14:creationId xmlns:p14="http://schemas.microsoft.com/office/powerpoint/2010/main" xmlns="" val="257424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387353" y="2477620"/>
            <a:ext cx="2406604" cy="401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tx1"/>
                </a:solidFill>
                <a:latin typeface="Century Gothic" panose="020B0502020202020204" pitchFamily="34" charset="0"/>
              </a:rPr>
              <a:t>Важно знать «</a:t>
            </a:r>
            <a:r>
              <a:rPr lang="en-US" sz="1350" dirty="0">
                <a:solidFill>
                  <a:schemeClr val="tx1"/>
                </a:solidFill>
                <a:latin typeface="Century Gothic" panose="020B0502020202020204" pitchFamily="34" charset="0"/>
              </a:rPr>
              <a:t>Z</a:t>
            </a:r>
            <a:r>
              <a:rPr lang="ru-RU" sz="1350" dirty="0">
                <a:solidFill>
                  <a:schemeClr val="tx1"/>
                </a:solidFill>
                <a:latin typeface="Century Gothic" panose="020B0502020202020204" pitchFamily="34" charset="0"/>
              </a:rPr>
              <a:t>» не ставить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300788" y="3950494"/>
            <a:ext cx="2372565" cy="402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tx1"/>
                </a:solidFill>
                <a:latin typeface="Century Gothic" panose="020B0502020202020204" pitchFamily="34" charset="0"/>
              </a:rPr>
              <a:t>Обязательно к заполнению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4649757" cy="5200650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>
            <a:endCxn id="7" idx="1"/>
          </p:cNvCxnSpPr>
          <p:nvPr/>
        </p:nvCxnSpPr>
        <p:spPr>
          <a:xfrm flipV="1">
            <a:off x="3471863" y="2678275"/>
            <a:ext cx="2915490" cy="875741"/>
          </a:xfrm>
          <a:prstGeom prst="line">
            <a:avLst/>
          </a:prstGeom>
          <a:ln w="28575">
            <a:solidFill>
              <a:srgbClr val="FF0000">
                <a:alpha val="60000"/>
              </a:srgb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авая фигурная скобка 14"/>
          <p:cNvSpPr/>
          <p:nvPr/>
        </p:nvSpPr>
        <p:spPr>
          <a:xfrm>
            <a:off x="3200400" y="1643063"/>
            <a:ext cx="178594" cy="3821906"/>
          </a:xfrm>
          <a:prstGeom prst="rightBrace">
            <a:avLst/>
          </a:prstGeom>
          <a:ln w="28575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8" name="TextBox 17"/>
          <p:cNvSpPr txBox="1"/>
          <p:nvPr/>
        </p:nvSpPr>
        <p:spPr>
          <a:xfrm>
            <a:off x="5724128" y="43946"/>
            <a:ext cx="2073399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ППЭ 12-03</a:t>
            </a:r>
          </a:p>
          <a:p>
            <a:r>
              <a:rPr lang="ru-RU" sz="135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Ведомость использования дополнительных бланков ответов №2</a:t>
            </a:r>
          </a:p>
          <a:p>
            <a:endParaRPr lang="ru-RU" sz="135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900363" y="5514976"/>
            <a:ext cx="421481" cy="2786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cxnSp>
        <p:nvCxnSpPr>
          <p:cNvPr id="13" name="Прямая соединительная линия 12"/>
          <p:cNvCxnSpPr>
            <a:endCxn id="11" idx="1"/>
          </p:cNvCxnSpPr>
          <p:nvPr/>
        </p:nvCxnSpPr>
        <p:spPr>
          <a:xfrm flipV="1">
            <a:off x="3314701" y="4151990"/>
            <a:ext cx="2986088" cy="1513004"/>
          </a:xfrm>
          <a:prstGeom prst="line">
            <a:avLst/>
          </a:prstGeom>
          <a:ln w="28575">
            <a:solidFill>
              <a:srgbClr val="FF0000">
                <a:alpha val="60000"/>
              </a:srgb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928662" y="1571612"/>
            <a:ext cx="4714908" cy="142877"/>
          </a:xfrm>
          <a:prstGeom prst="line">
            <a:avLst/>
          </a:prstGeom>
          <a:ln w="28575">
            <a:solidFill>
              <a:srgbClr val="FF0000">
                <a:alpha val="60000"/>
              </a:srgb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5643571" y="1357298"/>
            <a:ext cx="1857388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atin typeface="Century Gothic" panose="020B0502020202020204" pitchFamily="34" charset="0"/>
              </a:rPr>
              <a:t>Номер штрих кода присваивать самостоятельно с нумерации 01, 02, и т.д.).</a:t>
            </a:r>
            <a:endParaRPr lang="ru-RU" sz="11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586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01212" y="3073493"/>
            <a:ext cx="2467341" cy="448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Важно знать «</a:t>
            </a:r>
            <a:r>
              <a:rPr lang="en-US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Z</a:t>
            </a:r>
            <a:r>
              <a:rPr lang="ru-RU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» не ставить</a:t>
            </a:r>
          </a:p>
        </p:txBody>
      </p:sp>
      <p:cxnSp>
        <p:nvCxnSpPr>
          <p:cNvPr id="9" name="Прямая соединительная линия 8"/>
          <p:cNvCxnSpPr>
            <a:stCxn id="6" idx="1"/>
          </p:cNvCxnSpPr>
          <p:nvPr/>
        </p:nvCxnSpPr>
        <p:spPr>
          <a:xfrm flipH="1">
            <a:off x="3886200" y="3297681"/>
            <a:ext cx="1415012" cy="31307"/>
          </a:xfrm>
          <a:prstGeom prst="line">
            <a:avLst/>
          </a:prstGeom>
          <a:ln w="38100">
            <a:solidFill>
              <a:srgbClr val="C00000">
                <a:alpha val="60000"/>
              </a:srgb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301212" y="4990861"/>
            <a:ext cx="2467341" cy="4195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tx1"/>
                </a:solidFill>
                <a:latin typeface="Century Gothic" panose="020B0502020202020204" pitchFamily="34" charset="0"/>
              </a:rPr>
              <a:t>Обязательно к заполнению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3612193" cy="51439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04022" y="116632"/>
            <a:ext cx="19645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ППЭ 12-04 МАШ</a:t>
            </a:r>
          </a:p>
          <a:p>
            <a:r>
              <a:rPr lang="ru-RU" sz="135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Ведомость учета времени отсутствия участников экзамена в аудитории</a:t>
            </a:r>
          </a:p>
          <a:p>
            <a:endParaRPr lang="ru-RU" sz="1350" dirty="0"/>
          </a:p>
          <a:p>
            <a:endParaRPr lang="ru-RU" sz="1350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3612193" y="5200651"/>
            <a:ext cx="1537871" cy="14288"/>
          </a:xfrm>
          <a:prstGeom prst="line">
            <a:avLst/>
          </a:prstGeom>
          <a:ln w="28575">
            <a:solidFill>
              <a:srgbClr val="C00000">
                <a:alpha val="60000"/>
              </a:srgb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156" y="1793081"/>
            <a:ext cx="20118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812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878" b="38928"/>
          <a:stretch/>
        </p:blipFill>
        <p:spPr>
          <a:xfrm>
            <a:off x="0" y="714356"/>
            <a:ext cx="3724641" cy="37246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178" b="34110"/>
          <a:stretch/>
        </p:blipFill>
        <p:spPr>
          <a:xfrm>
            <a:off x="3786188" y="2091009"/>
            <a:ext cx="3724641" cy="39097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80155" y="260648"/>
            <a:ext cx="219313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ППЭ 13-01</a:t>
            </a:r>
          </a:p>
          <a:p>
            <a:r>
              <a:rPr lang="ru-RU" sz="135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Протокол проведения ГИА-9 в ППЭ</a:t>
            </a:r>
          </a:p>
        </p:txBody>
      </p:sp>
    </p:spTree>
    <p:extLst>
      <p:ext uri="{BB962C8B-B14F-4D97-AF65-F5344CB8AC3E}">
        <p14:creationId xmlns:p14="http://schemas.microsoft.com/office/powerpoint/2010/main" xmlns="" val="113094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0254" b="43590"/>
          <a:stretch/>
        </p:blipFill>
        <p:spPr>
          <a:xfrm>
            <a:off x="1" y="857250"/>
            <a:ext cx="5993606" cy="39163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0209" b="81352"/>
          <a:stretch/>
        </p:blipFill>
        <p:spPr>
          <a:xfrm>
            <a:off x="1" y="4786686"/>
            <a:ext cx="5993606" cy="12140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28364" y="4773592"/>
            <a:ext cx="1694717" cy="3692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tx1"/>
                </a:solidFill>
                <a:latin typeface="Century Gothic" panose="020B0502020202020204" pitchFamily="34" charset="0"/>
              </a:rPr>
              <a:t>Обязательно к заполнению</a:t>
            </a:r>
          </a:p>
        </p:txBody>
      </p:sp>
      <p:cxnSp>
        <p:nvCxnSpPr>
          <p:cNvPr id="7" name="Прямая соединительная линия 6"/>
          <p:cNvCxnSpPr>
            <a:endCxn id="5" idx="1"/>
          </p:cNvCxnSpPr>
          <p:nvPr/>
        </p:nvCxnSpPr>
        <p:spPr>
          <a:xfrm>
            <a:off x="4457700" y="4686300"/>
            <a:ext cx="2670664" cy="271931"/>
          </a:xfrm>
          <a:prstGeom prst="line">
            <a:avLst/>
          </a:prstGeom>
          <a:ln w="38100">
            <a:solidFill>
              <a:srgbClr val="C00000">
                <a:alpha val="60000"/>
              </a:srgb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976696" y="2765787"/>
            <a:ext cx="1846385" cy="3824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tx1"/>
                </a:solidFill>
                <a:latin typeface="Century Gothic" panose="020B0502020202020204" pitchFamily="34" charset="0"/>
              </a:rPr>
              <a:t>Обязательно к заполнению</a:t>
            </a:r>
          </a:p>
        </p:txBody>
      </p:sp>
      <p:cxnSp>
        <p:nvCxnSpPr>
          <p:cNvPr id="13" name="Прямая соединительная линия 12"/>
          <p:cNvCxnSpPr>
            <a:endCxn id="11" idx="1"/>
          </p:cNvCxnSpPr>
          <p:nvPr/>
        </p:nvCxnSpPr>
        <p:spPr>
          <a:xfrm>
            <a:off x="5400675" y="2007394"/>
            <a:ext cx="1576022" cy="949626"/>
          </a:xfrm>
          <a:prstGeom prst="line">
            <a:avLst/>
          </a:prstGeom>
          <a:ln w="38100">
            <a:solidFill>
              <a:srgbClr val="C00000">
                <a:alpha val="60000"/>
              </a:srgb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108730" y="116632"/>
            <a:ext cx="1735931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ППЭ 13-02 МАШ</a:t>
            </a:r>
          </a:p>
          <a:p>
            <a:r>
              <a:rPr lang="ru-RU" sz="1350" b="1" dirty="0">
                <a:solidFill>
                  <a:schemeClr val="bg1"/>
                </a:solidFill>
                <a:latin typeface="Century Gothic" panose="020B0502020202020204" pitchFamily="34" charset="0"/>
              </a:rPr>
              <a:t>Сводная ведомость учета участников и использования ЭМ</a:t>
            </a:r>
          </a:p>
        </p:txBody>
      </p:sp>
    </p:spTree>
    <p:extLst>
      <p:ext uri="{BB962C8B-B14F-4D97-AF65-F5344CB8AC3E}">
        <p14:creationId xmlns:p14="http://schemas.microsoft.com/office/powerpoint/2010/main" xmlns="" val="345118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r="54196" b="37684"/>
          <a:stretch/>
        </p:blipFill>
        <p:spPr>
          <a:xfrm>
            <a:off x="1" y="857250"/>
            <a:ext cx="3740639" cy="38263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4370" b="56332"/>
          <a:stretch/>
        </p:blipFill>
        <p:spPr>
          <a:xfrm>
            <a:off x="3740640" y="2914651"/>
            <a:ext cx="3699364" cy="30860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96136" y="188640"/>
            <a:ext cx="2078831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ППЭ 14-01</a:t>
            </a:r>
          </a:p>
          <a:p>
            <a:r>
              <a:rPr lang="ru-RU" sz="1350" b="1" dirty="0">
                <a:solidFill>
                  <a:schemeClr val="bg1"/>
                </a:solidFill>
                <a:latin typeface="Century Gothic" panose="020B0502020202020204" pitchFamily="34" charset="0"/>
              </a:rPr>
              <a:t>Акт приёма-передачи ЭМ в ППЭ</a:t>
            </a:r>
          </a:p>
          <a:p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xmlns="" val="279125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994" r="52732" b="34110"/>
          <a:stretch/>
        </p:blipFill>
        <p:spPr>
          <a:xfrm>
            <a:off x="1" y="800100"/>
            <a:ext cx="5093357" cy="455056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205721" y="3777945"/>
            <a:ext cx="2004646" cy="40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tx1"/>
                </a:solidFill>
                <a:latin typeface="Century Gothic" panose="020B0502020202020204" pitchFamily="34" charset="0"/>
              </a:rPr>
              <a:t>Обязательно к заполнению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750594" y="3979069"/>
            <a:ext cx="1364456" cy="0"/>
          </a:xfrm>
          <a:prstGeom prst="line">
            <a:avLst/>
          </a:prstGeom>
          <a:ln w="38100">
            <a:solidFill>
              <a:srgbClr val="C00000">
                <a:alpha val="60000"/>
              </a:srgb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408525" y="3955705"/>
            <a:ext cx="429161" cy="736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29322" y="71414"/>
            <a:ext cx="20988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ППЭ 14-02</a:t>
            </a:r>
          </a:p>
          <a:p>
            <a:r>
              <a:rPr lang="ru-RU" sz="135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Ведомость учета ЭМ</a:t>
            </a:r>
          </a:p>
          <a:p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xmlns="" val="397722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25000">
              <a:schemeClr val="tx1"/>
            </a:gs>
            <a:gs pos="10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674" y="167644"/>
            <a:ext cx="3594502" cy="4053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60261" y="203659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Бланки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РТМ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ОГЭ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17638">
            <a:off x="780773" y="1458229"/>
            <a:ext cx="3339597" cy="47700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12325">
            <a:off x="5381014" y="1505463"/>
            <a:ext cx="3316526" cy="46851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1802" y="1590932"/>
            <a:ext cx="2817554" cy="405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351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1" r="47553" b="39859"/>
          <a:stretch/>
        </p:blipFill>
        <p:spPr>
          <a:xfrm>
            <a:off x="6594" y="857250"/>
            <a:ext cx="3956539" cy="37850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r="49169" b="27895"/>
          <a:stretch/>
        </p:blipFill>
        <p:spPr>
          <a:xfrm>
            <a:off x="3963133" y="2162908"/>
            <a:ext cx="4246686" cy="383784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839441" y="2565705"/>
            <a:ext cx="1304559" cy="6704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tx1"/>
                </a:solidFill>
                <a:latin typeface="Century Gothic" panose="020B0502020202020204" pitchFamily="34" charset="0"/>
              </a:rPr>
              <a:t>Обязательно к заполнению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7787786" y="222225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293769" y="2749794"/>
            <a:ext cx="464344" cy="0"/>
          </a:xfrm>
          <a:prstGeom prst="line">
            <a:avLst/>
          </a:prstGeom>
          <a:ln w="28575">
            <a:solidFill>
              <a:srgbClr val="C00000">
                <a:alpha val="60000"/>
              </a:srgb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293769" y="2993231"/>
            <a:ext cx="463862" cy="2"/>
          </a:xfrm>
          <a:prstGeom prst="line">
            <a:avLst/>
          </a:prstGeom>
          <a:ln w="28575">
            <a:solidFill>
              <a:srgbClr val="C00000">
                <a:alpha val="60000"/>
              </a:srgb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39141" y="161016"/>
            <a:ext cx="2400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ППЭ 18 МАШ</a:t>
            </a:r>
          </a:p>
          <a:p>
            <a:r>
              <a:rPr lang="ru-RU" sz="1350" b="1" dirty="0">
                <a:solidFill>
                  <a:schemeClr val="bg1"/>
                </a:solidFill>
                <a:latin typeface="Century Gothic" panose="020B0502020202020204" pitchFamily="34" charset="0"/>
              </a:rPr>
              <a:t>Акт общественного наблюдения за проведением </a:t>
            </a:r>
            <a:r>
              <a:rPr lang="ru-RU" sz="135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 </a:t>
            </a:r>
            <a:r>
              <a:rPr lang="ru-RU" sz="135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ППЭ</a:t>
            </a:r>
          </a:p>
          <a:p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xmlns="" val="383943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642" y="857251"/>
            <a:ext cx="4384928" cy="7544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867" y="907547"/>
            <a:ext cx="1243692" cy="7041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22" y="2500306"/>
            <a:ext cx="4618121" cy="78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9314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25000">
              <a:schemeClr val="tx1"/>
            </a:gs>
            <a:gs pos="10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9" y="167644"/>
            <a:ext cx="5500726" cy="4389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28860" y="202683"/>
            <a:ext cx="4651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Правила заполнения бланков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РТМ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ОГЭ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4121" y="764704"/>
            <a:ext cx="8736575" cy="5824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8450" indent="-285750" algn="just">
              <a:lnSpc>
                <a:spcPct val="100000"/>
              </a:lnSpc>
              <a:spcBef>
                <a:spcPts val="850"/>
              </a:spcBef>
              <a:buFont typeface="Arial" panose="020B0604020202020204" pitchFamily="34" charset="0"/>
              <a:buChar char="•"/>
            </a:pP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БЛАНКИ</a:t>
            </a:r>
            <a:r>
              <a:rPr lang="ru-RU" sz="1400" spc="3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b="1" spc="-1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ЗАПОЛНЯЮТСЯ</a:t>
            </a:r>
            <a:r>
              <a:rPr lang="ru-RU" sz="1400" b="1" spc="1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2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ТОЛЬКО</a:t>
            </a:r>
            <a:r>
              <a:rPr lang="ru-RU" sz="1400" spc="3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ЧЁРНОЙ</a:t>
            </a:r>
            <a:r>
              <a:rPr lang="ru-RU" sz="1400" spc="1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b="1" spc="-1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ГЕЛЕВОЙ РУЧКОЙ ЧЕРНОГО ЦВЕТА</a:t>
            </a: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!</a:t>
            </a:r>
          </a:p>
          <a:p>
            <a:pPr marL="298450" indent="-285750" algn="just">
              <a:lnSpc>
                <a:spcPct val="100000"/>
              </a:lnSpc>
              <a:spcBef>
                <a:spcPts val="850"/>
              </a:spcBef>
              <a:buFont typeface="Arial" panose="020B0604020202020204" pitchFamily="34" charset="0"/>
              <a:buChar char="•"/>
            </a:pPr>
            <a:r>
              <a:rPr lang="ru-RU" sz="1400" spc="-10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УЧАСТНИК </a:t>
            </a:r>
            <a:r>
              <a:rPr lang="ru-RU" sz="1400" spc="-20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ДОЛЖЕН </a:t>
            </a:r>
            <a:r>
              <a:rPr lang="ru-RU" sz="1400" spc="-10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ИЗОБРАЖАТЬ </a:t>
            </a:r>
            <a:r>
              <a:rPr lang="ru-RU" sz="1400" spc="-15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КАЖДУЮ </a:t>
            </a:r>
            <a:r>
              <a:rPr lang="ru-RU" sz="1400" spc="-10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ЦИФРУ </a:t>
            </a:r>
            <a:r>
              <a:rPr lang="ru-RU" sz="1400" spc="-5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И БУКВУ ВО ВСЕХ </a:t>
            </a:r>
            <a:r>
              <a:rPr lang="ru-RU" sz="1400" spc="-10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ЗАПОЛНЯЕМЫХ </a:t>
            </a:r>
            <a:r>
              <a:rPr lang="ru-RU" sz="1400" spc="-15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ПОЛЯХ </a:t>
            </a:r>
            <a:r>
              <a:rPr lang="ru-RU" sz="1400" spc="-10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20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БЛАНКОВ</a:t>
            </a:r>
            <a:r>
              <a:rPr lang="ru-RU" sz="1400" spc="-15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ОТВЕТОВ,</a:t>
            </a:r>
            <a:r>
              <a:rPr lang="ru-RU" sz="1400" spc="-5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5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ТЩАТЕЛЬНО</a:t>
            </a:r>
            <a:r>
              <a:rPr lang="ru-RU" sz="1400" spc="-10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КОПИРУЯ</a:t>
            </a:r>
            <a:r>
              <a:rPr lang="ru-RU" sz="1400" spc="-5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ОБРАЗЕЦ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ЕЕ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НАПИСАНИЯ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ИЗ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СТРОКИ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С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ОБРАЗЦАМИ 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НАПИСАНИЯ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СИМВОЛОВ</a:t>
            </a:r>
          </a:p>
          <a:p>
            <a:pPr marL="298450" indent="-285750" algn="just">
              <a:spcBef>
                <a:spcPts val="850"/>
              </a:spcBef>
              <a:buFont typeface="Arial" panose="020B0604020202020204" pitchFamily="34" charset="0"/>
              <a:buChar char="•"/>
            </a:pPr>
            <a:r>
              <a:rPr lang="ru-RU" sz="1400" spc="-1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КАЖДОЕ</a:t>
            </a: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ПОЛЕ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В</a:t>
            </a:r>
            <a:r>
              <a:rPr lang="ru-RU" sz="140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БЛАНКАХ</a:t>
            </a: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ЗАПОЛНЯЙТЕ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С</a:t>
            </a:r>
            <a:r>
              <a:rPr lang="ru-RU" sz="140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ПЕРВОЙ</a:t>
            </a:r>
            <a:r>
              <a:rPr lang="ru-RU" sz="140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КЛЕТКИ!</a:t>
            </a:r>
            <a:r>
              <a:rPr lang="ru-RU" sz="140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КАЖДЫЙ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СИМВОЛ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ЗАПИСЫВАЕТСЯ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В </a:t>
            </a:r>
            <a:r>
              <a:rPr lang="ru-RU" sz="1400" spc="-2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ОТДЕЛЬНУЮ </a:t>
            </a: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ЯЧЕЙКУ.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2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ЕСЛИ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УЧАСТНИК ЭКЗАМЕНА НЕ ИМЕЕТ ИНФОРМАЦИИ ДЛЯ </a:t>
            </a:r>
            <a:r>
              <a:rPr lang="ru-RU" sz="140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ЗАПОЛНЕНИЯ </a:t>
            </a:r>
            <a:r>
              <a:rPr lang="ru-RU" sz="1400" spc="-1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КАКОГО-ТО </a:t>
            </a: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КОНКРЕТНОГО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ПОЛЯ, </a:t>
            </a:r>
            <a:r>
              <a:rPr lang="ru-RU" sz="140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ОН </a:t>
            </a:r>
            <a:r>
              <a:rPr lang="ru-RU" sz="1400" spc="-2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ДОЛЖЕН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ОСТАВИТЬ </a:t>
            </a:r>
            <a:r>
              <a:rPr lang="ru-RU" sz="1400" spc="-2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ЭТО</a:t>
            </a:r>
            <a:r>
              <a:rPr lang="ru-RU" sz="1400" spc="45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ПОЛЕ</a:t>
            </a:r>
            <a:r>
              <a:rPr lang="ru-RU" sz="1400" spc="46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ПУСТЫМ, НЕ </a:t>
            </a:r>
            <a:r>
              <a:rPr lang="ru-RU" sz="1400" spc="-1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ДЕЛАТЬ </a:t>
            </a:r>
            <a:r>
              <a:rPr lang="ru-RU" sz="1400" spc="-484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В</a:t>
            </a: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НЕМ</a:t>
            </a:r>
            <a:r>
              <a:rPr lang="ru-RU" sz="1400" spc="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ПРОЧЕРКОВ.</a:t>
            </a:r>
            <a:endParaRPr lang="ru-RU" sz="1400" dirty="0" smtClean="0">
              <a:latin typeface="Century Gothic" panose="020B0502020202020204" pitchFamily="34" charset="0"/>
              <a:cs typeface="Calibri"/>
            </a:endParaRPr>
          </a:p>
          <a:p>
            <a:pPr marL="298450" indent="-285750" algn="just">
              <a:lnSpc>
                <a:spcPts val="2420"/>
              </a:lnSpc>
              <a:spcBef>
                <a:spcPts val="770"/>
              </a:spcBef>
              <a:buFont typeface="Arial" panose="020B0604020202020204" pitchFamily="34" charset="0"/>
              <a:buChar char="•"/>
            </a:pPr>
            <a:r>
              <a:rPr lang="ru-RU" sz="1400" b="1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НЕЛЬЗЯ</a:t>
            </a:r>
            <a:r>
              <a:rPr lang="ru-RU" sz="1400" b="1" spc="87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b="1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ПОЛЬЗОВАТЬСЯ</a:t>
            </a:r>
            <a:r>
              <a:rPr lang="ru-RU" sz="1400" b="1" spc="86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b="1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ЗАМАЗКОЙ</a:t>
            </a:r>
            <a:r>
              <a:rPr lang="ru-RU" sz="1400" b="1" spc="87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И</a:t>
            </a:r>
            <a:r>
              <a:rPr lang="ru-RU" sz="1400" spc="86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ЛАСТИКАМИ</a:t>
            </a:r>
            <a:r>
              <a:rPr lang="ru-RU" sz="1400" spc="86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ДЛЯ</a:t>
            </a:r>
            <a:r>
              <a:rPr lang="ru-RU" sz="1400" spc="85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ИСПРАВЛЕНИЯ</a:t>
            </a:r>
            <a:r>
              <a:rPr lang="ru-RU" sz="1400" spc="85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ВНЕСЕННОЙ В</a:t>
            </a:r>
            <a:r>
              <a:rPr lang="ru-RU" sz="1400" spc="-2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БЛАНКИ</a:t>
            </a:r>
            <a:r>
              <a:rPr lang="ru-RU" sz="1400" spc="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ИНФОРМАЦИИ.</a:t>
            </a:r>
          </a:p>
          <a:p>
            <a:pPr marL="12700" algn="just">
              <a:lnSpc>
                <a:spcPts val="2420"/>
              </a:lnSpc>
              <a:spcBef>
                <a:spcPts val="770"/>
              </a:spcBef>
            </a:pP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   ИСПРАВИТЬ</a:t>
            </a:r>
            <a:r>
              <a:rPr lang="ru-RU" sz="1400" spc="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НЕВЕРНЫЙ</a:t>
            </a:r>
            <a:r>
              <a:rPr lang="ru-RU" sz="1400" spc="1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ОТВЕТ</a:t>
            </a:r>
            <a:r>
              <a:rPr lang="ru-RU" sz="1400" spc="1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МОЖНО</a:t>
            </a:r>
            <a:r>
              <a:rPr lang="ru-RU" sz="1400" spc="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b="1" spc="-3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ТОЛЬКО</a:t>
            </a:r>
            <a:r>
              <a:rPr lang="ru-RU" sz="1400" b="1" spc="2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В</a:t>
            </a:r>
            <a:r>
              <a:rPr lang="ru-RU" sz="140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ПОЛЯХ</a:t>
            </a:r>
            <a:r>
              <a:rPr lang="ru-RU" sz="1400" spc="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ДЛЯ</a:t>
            </a:r>
            <a:r>
              <a:rPr lang="ru-RU" sz="1400" spc="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ЗАМЕНЫ</a:t>
            </a:r>
            <a:r>
              <a:rPr lang="ru-RU" sz="1400" spc="1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ОШИБОЧНЫХ</a:t>
            </a:r>
            <a:r>
              <a:rPr lang="ru-RU" sz="1400" spc="3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ОТВЕТОВ.</a:t>
            </a:r>
          </a:p>
          <a:p>
            <a:pPr marL="298450" indent="-285750" algn="just">
              <a:lnSpc>
                <a:spcPts val="2420"/>
              </a:lnSpc>
              <a:spcBef>
                <a:spcPts val="770"/>
              </a:spcBef>
              <a:buFont typeface="Arial" panose="020B0604020202020204" pitchFamily="34" charset="0"/>
              <a:buChar char="•"/>
            </a:pP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ПРИ</a:t>
            </a: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ЗАПИСИ</a:t>
            </a:r>
            <a:r>
              <a:rPr lang="ru-RU" sz="1400" spc="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ОТВЕТОВ</a:t>
            </a:r>
            <a:r>
              <a:rPr lang="ru-RU" sz="1400" spc="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НЕОБХОДИМО</a:t>
            </a:r>
            <a:r>
              <a:rPr lang="ru-RU" sz="1400" spc="1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СТРОГО</a:t>
            </a:r>
            <a:r>
              <a:rPr lang="ru-RU" sz="140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СЛЕДОВАТЬ</a:t>
            </a:r>
            <a:r>
              <a:rPr lang="ru-RU" sz="140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ИНСТРУКЦИЯМ</a:t>
            </a:r>
            <a:r>
              <a:rPr lang="ru-RU" sz="1400" spc="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ПО</a:t>
            </a:r>
            <a:r>
              <a:rPr lang="ru-RU" sz="1400" spc="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ВЫПОЛНЕНИЮ</a:t>
            </a:r>
            <a:r>
              <a:rPr lang="ru-RU" sz="1400" dirty="0" smtClean="0"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РАБОТЫ</a:t>
            </a:r>
            <a:r>
              <a:rPr lang="ru-RU" sz="1400" spc="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(К</a:t>
            </a:r>
            <a:r>
              <a:rPr lang="ru-RU" sz="1400" spc="1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ГРУППЕ</a:t>
            </a:r>
            <a:r>
              <a:rPr lang="ru-RU" sz="1400" spc="5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ЗАДАНИЙ,</a:t>
            </a:r>
            <a:r>
              <a:rPr lang="ru-RU" sz="140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3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ОТДЕЛЬНЫМ</a:t>
            </a:r>
            <a:r>
              <a:rPr lang="ru-RU" sz="1400" spc="4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ЗАДАНИЯМ),</a:t>
            </a: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УКАЗАННЫМ</a:t>
            </a:r>
            <a:r>
              <a:rPr lang="ru-RU" sz="1400" spc="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В</a:t>
            </a:r>
            <a:r>
              <a:rPr lang="ru-RU" sz="1400" spc="2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КИМ.</a:t>
            </a:r>
          </a:p>
          <a:p>
            <a:pPr marL="298450" indent="-285750" algn="just">
              <a:lnSpc>
                <a:spcPts val="2420"/>
              </a:lnSpc>
              <a:spcBef>
                <a:spcPts val="770"/>
              </a:spcBef>
              <a:buFont typeface="Arial" panose="020B0604020202020204" pitchFamily="34" charset="0"/>
              <a:buChar char="•"/>
            </a:pP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КАТЕГОРИЧЕСКИ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ЗАПРЕЩАЕТСЯ </a:t>
            </a:r>
            <a:r>
              <a:rPr lang="ru-RU" sz="1400" spc="-1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ДЕЛАТЬ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В </a:t>
            </a:r>
            <a:r>
              <a:rPr lang="ru-RU" sz="1400" spc="-1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ПОЛЯХ БЛАНКОВ,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ВНЕ </a:t>
            </a:r>
            <a:r>
              <a:rPr lang="ru-RU" sz="1400" spc="-1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ПОЛЕЙ БЛАНКОВ </a:t>
            </a: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КАКИЕ-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ЛИБО</a:t>
            </a:r>
            <a:r>
              <a:rPr lang="ru-RU" sz="1400" spc="2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ЗАПИСИ</a:t>
            </a:r>
            <a:r>
              <a:rPr lang="ru-RU" sz="1400" spc="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И</a:t>
            </a:r>
            <a:r>
              <a:rPr lang="ru-RU" sz="1400" spc="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ПОМЕТКИ,</a:t>
            </a:r>
            <a:r>
              <a:rPr lang="ru-RU" sz="1400" spc="2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НЕ</a:t>
            </a:r>
            <a:r>
              <a:rPr lang="ru-RU" sz="1400" spc="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ОТНОСЯЩИЕСЯ</a:t>
            </a:r>
            <a:r>
              <a:rPr lang="ru-RU" sz="1400" spc="2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К</a:t>
            </a:r>
            <a:r>
              <a:rPr lang="ru-RU" sz="1400" spc="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2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СОДЕРЖАНИЮ</a:t>
            </a:r>
            <a:r>
              <a:rPr lang="ru-RU" sz="1400" spc="2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ПОЛЕЙ</a:t>
            </a:r>
            <a:r>
              <a:rPr lang="ru-RU" sz="1400" spc="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2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БЛАНКОВ.</a:t>
            </a:r>
          </a:p>
          <a:p>
            <a:pPr marL="12700" algn="just">
              <a:lnSpc>
                <a:spcPts val="2420"/>
              </a:lnSpc>
              <a:spcBef>
                <a:spcPts val="770"/>
              </a:spcBef>
            </a:pPr>
            <a:endParaRPr lang="ru-RU" sz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Calibri"/>
            </a:endParaRPr>
          </a:p>
          <a:p>
            <a:pPr marL="12700" algn="ctr">
              <a:lnSpc>
                <a:spcPts val="2420"/>
              </a:lnSpc>
              <a:spcBef>
                <a:spcPts val="770"/>
              </a:spcBef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/>
              </a:rPr>
              <a:t>КОПИРОВАНИЕ БЛАНКОВ СТРОГО ЗАПРЕЩЕНО!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850"/>
              </a:spcBef>
            </a:pPr>
            <a:endParaRPr lang="ru-RU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981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000">
              <a:schemeClr val="tx1"/>
            </a:gs>
            <a:gs pos="10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353" y="404664"/>
            <a:ext cx="2664183" cy="13778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43504" y="674483"/>
            <a:ext cx="26688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Каждое поле в бланках заполняется, начиная с </a:t>
            </a:r>
            <a:r>
              <a:rPr lang="ru-RU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первой</a:t>
            </a: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позиции </a:t>
            </a:r>
          </a:p>
          <a:p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33" y="5667219"/>
            <a:ext cx="158510" cy="304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t="-53318" b="78814"/>
          <a:stretch/>
        </p:blipFill>
        <p:spPr>
          <a:xfrm>
            <a:off x="0" y="-2707047"/>
            <a:ext cx="4890072" cy="41503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-22" r="-770" b="63965"/>
          <a:stretch/>
        </p:blipFill>
        <p:spPr>
          <a:xfrm>
            <a:off x="285720" y="2285992"/>
            <a:ext cx="6914266" cy="336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216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96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43026" y="155187"/>
            <a:ext cx="3692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entury Gothic" panose="020B0502020202020204" pitchFamily="34" charset="0"/>
              </a:rPr>
              <a:t>Бланки  заполняются </a:t>
            </a:r>
            <a:r>
              <a:rPr lang="ru-RU" b="1" dirty="0" err="1">
                <a:latin typeface="Century Gothic" panose="020B0502020202020204" pitchFamily="34" charset="0"/>
              </a:rPr>
              <a:t>гелевой</a:t>
            </a:r>
            <a:r>
              <a:rPr lang="ru-RU" b="1" dirty="0">
                <a:latin typeface="Century Gothic" panose="020B0502020202020204" pitchFamily="34" charset="0"/>
              </a:rPr>
              <a:t> ручкой 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чёрного цвета</a:t>
            </a:r>
            <a:r>
              <a:rPr lang="ru-RU" b="1" dirty="0">
                <a:latin typeface="Century Gothic" panose="020B0502020202020204" pitchFamily="34" charset="0"/>
              </a:rPr>
              <a:t>!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569" y="260058"/>
            <a:ext cx="431260" cy="431260"/>
          </a:xfrm>
          <a:prstGeom prst="rect">
            <a:avLst/>
          </a:prstGeom>
        </p:spPr>
      </p:pic>
      <p:sp>
        <p:nvSpPr>
          <p:cNvPr id="22" name="Скругленный прямоугольник 21"/>
          <p:cNvSpPr/>
          <p:nvPr/>
        </p:nvSpPr>
        <p:spPr>
          <a:xfrm>
            <a:off x="4295716" y="5733256"/>
            <a:ext cx="4709272" cy="9077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788024" y="5688449"/>
            <a:ext cx="39426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Если участник </a:t>
            </a: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ОГЭ </a:t>
            </a: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не имеет информации для заполнения какого-то конкретного поля, он должен оставить это поле пустым (не делать прочерков!).</a:t>
            </a:r>
          </a:p>
          <a:p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500" r="1027" b="75200"/>
          <a:stretch/>
        </p:blipFill>
        <p:spPr>
          <a:xfrm>
            <a:off x="355148" y="3825729"/>
            <a:ext cx="8352901" cy="954636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4"/>
          <a:srcRect l="29913" t="42601" r="53225" b="31500"/>
          <a:stretch/>
        </p:blipFill>
        <p:spPr>
          <a:xfrm>
            <a:off x="5108473" y="979584"/>
            <a:ext cx="3622228" cy="2700872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9062" y="1320303"/>
            <a:ext cx="340556" cy="33109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4041" y="1874464"/>
            <a:ext cx="363491" cy="353394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4041" y="2447913"/>
            <a:ext cx="363491" cy="353394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2761" y="3021362"/>
            <a:ext cx="362184" cy="352123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0264" y="2377169"/>
            <a:ext cx="438950" cy="493819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5390533" y="1287821"/>
            <a:ext cx="268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1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596765" y="1858904"/>
            <a:ext cx="288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anose="020B0A04020102020204" pitchFamily="34" charset="0"/>
              </a:rPr>
              <a:t>2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369062" y="3027116"/>
            <a:ext cx="322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20" y="785794"/>
            <a:ext cx="4729309" cy="2915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96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28800"/>
            <a:ext cx="7464322" cy="16004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3283" y="1628800"/>
            <a:ext cx="70876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Зачеркивание ранее написанных символов (цифр, букв) и заполнение свободных клеток справа новыми символами (возможно только при наличии достаточного количества оставшихся свободных клеточек) </a:t>
            </a:r>
            <a:endParaRPr 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3643314"/>
            <a:ext cx="4786346" cy="12144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9119" y="1178455"/>
            <a:ext cx="7491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Исправления могут быть выполнены следующим способом</a:t>
            </a:r>
            <a:r>
              <a:rPr lang="ru-RU" dirty="0" smtClean="0">
                <a:latin typeface="Century Gothic" panose="020B0502020202020204" pitchFamily="34" charset="0"/>
              </a:rPr>
              <a:t>: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9832" y="15029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В случае обнаружения ошибочного заполнения регистрационных полей участнику экзамена необходимо внести соответствующие исправления</a:t>
            </a:r>
            <a:endParaRPr lang="ru-RU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96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88640"/>
            <a:ext cx="4261473" cy="4389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15816" y="188640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Замена ошибочных ответов</a:t>
            </a:r>
            <a:endParaRPr 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412776"/>
            <a:ext cx="3744415" cy="10699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421295"/>
            <a:ext cx="3744415" cy="10699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000" y="2708920"/>
            <a:ext cx="384592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Если</a:t>
            </a:r>
            <a:r>
              <a:rPr lang="ru-RU" sz="2400" spc="44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в   </a:t>
            </a:r>
            <a:r>
              <a:rPr lang="ru-RU" sz="2400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области</a:t>
            </a:r>
            <a:r>
              <a:rPr lang="ru-RU" sz="2400" spc="869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замены   </a:t>
            </a:r>
            <a:r>
              <a:rPr lang="ru-RU" sz="24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ошибочных</a:t>
            </a:r>
            <a:r>
              <a:rPr lang="ru-RU" sz="2400" spc="89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2400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ответов </a:t>
            </a:r>
            <a:r>
              <a:rPr lang="ru-RU" sz="24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на 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задания с </a:t>
            </a:r>
            <a:r>
              <a:rPr lang="ru-RU" sz="24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кратким </a:t>
            </a:r>
            <a:r>
              <a:rPr lang="ru-RU" sz="2400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ответом </a:t>
            </a:r>
            <a:r>
              <a:rPr lang="ru-RU" sz="2400" spc="-3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будет </a:t>
            </a:r>
            <a:r>
              <a:rPr lang="ru-RU" sz="2400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заполнено </a:t>
            </a:r>
            <a:r>
              <a:rPr lang="ru-RU" sz="24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2400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несколько</a:t>
            </a:r>
            <a:r>
              <a:rPr lang="ru-RU" sz="2400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полей</a:t>
            </a:r>
            <a:r>
              <a:rPr lang="ru-RU" sz="24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для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2400" spc="-2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одного</a:t>
            </a:r>
            <a:r>
              <a:rPr lang="ru-RU" sz="2400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и </a:t>
            </a:r>
            <a:r>
              <a:rPr lang="ru-RU" sz="2400" spc="-2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того</a:t>
            </a:r>
            <a:r>
              <a:rPr lang="ru-RU" sz="2400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же</a:t>
            </a:r>
            <a:r>
              <a:rPr lang="ru-RU" sz="2400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номера </a:t>
            </a:r>
            <a:r>
              <a:rPr lang="ru-RU" sz="2400" spc="-44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задания</a:t>
            </a:r>
            <a:r>
              <a:rPr lang="ru-RU" sz="2400" spc="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–</a:t>
            </a:r>
            <a:r>
              <a:rPr lang="ru-RU" sz="2400" spc="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endParaRPr lang="ru-RU" sz="2400" spc="5" dirty="0" smtClean="0">
              <a:solidFill>
                <a:schemeClr val="bg1"/>
              </a:solidFill>
              <a:latin typeface="Century Gothic" panose="020B0502020202020204" pitchFamily="34" charset="0"/>
              <a:cs typeface="Calibri"/>
            </a:endParaRPr>
          </a:p>
          <a:p>
            <a:r>
              <a:rPr lang="ru-RU" sz="2400" b="1" spc="-5" dirty="0" smtClean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ответ</a:t>
            </a:r>
            <a:r>
              <a:rPr lang="ru-RU" sz="24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2400" b="1" spc="-25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будет</a:t>
            </a:r>
            <a:r>
              <a:rPr lang="ru-RU" sz="2400" b="1" spc="-20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2400" b="1" spc="-5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засчитан</a:t>
            </a:r>
            <a:r>
              <a:rPr lang="ru-RU" sz="2400" b="1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2400" b="1" spc="-5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от</a:t>
            </a:r>
            <a:r>
              <a:rPr lang="ru-RU" sz="2400" b="1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2400" b="1" spc="-10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последней </a:t>
            </a:r>
            <a:r>
              <a:rPr lang="ru-RU" sz="2400" b="1" spc="-5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 замены</a:t>
            </a:r>
            <a:endParaRPr lang="ru-RU" sz="2400" dirty="0">
              <a:solidFill>
                <a:srgbClr val="C00000"/>
              </a:solidFill>
              <a:latin typeface="Century Gothic" panose="020B0502020202020204" pitchFamily="34" charset="0"/>
              <a:cs typeface="Calibri"/>
            </a:endParaRP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0" y="2551544"/>
            <a:ext cx="42484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В случае если заполнено только поле для номера задания, а новый ответ не внесен, то для </a:t>
            </a:r>
            <a:r>
              <a:rPr lang="ru-RU" sz="24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оценивания будет использоваться пустой ответ</a:t>
            </a:r>
            <a:endParaRPr lang="ru-RU" sz="2400" b="1" dirty="0">
              <a:solidFill>
                <a:srgbClr val="C000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60032" y="5289509"/>
            <a:ext cx="4176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pc="-2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Поэтому,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в случае </a:t>
            </a:r>
            <a:r>
              <a:rPr lang="ru-RU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неправильного указания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номера </a:t>
            </a:r>
            <a:r>
              <a:rPr lang="ru-RU" spc="-44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задания</a:t>
            </a:r>
            <a:r>
              <a:rPr lang="ru-RU" spc="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в</a:t>
            </a:r>
            <a:r>
              <a:rPr lang="ru-RU" spc="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области</a:t>
            </a:r>
            <a:r>
              <a:rPr lang="ru-RU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замены</a:t>
            </a:r>
            <a:r>
              <a:rPr lang="ru-RU" spc="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ошибочных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ответов, </a:t>
            </a:r>
            <a:r>
              <a:rPr lang="ru-RU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неправильный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номер</a:t>
            </a:r>
            <a:r>
              <a:rPr lang="ru-RU" spc="-2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задания </a:t>
            </a:r>
            <a:r>
              <a:rPr lang="ru-RU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следует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зачеркнуть</a:t>
            </a:r>
          </a:p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571999" y="5289509"/>
            <a:ext cx="4387233" cy="1578844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251519" y="2111379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0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5960" y="1760515"/>
            <a:ext cx="265808" cy="3213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5960" y="2046588"/>
            <a:ext cx="309769" cy="37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009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96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604" y="188640"/>
            <a:ext cx="6990776" cy="9233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7728" y="240170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Количество заполненных полей «Замена ошибочных ответов»</a:t>
            </a:r>
            <a:endParaRPr 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500" r="1027"/>
          <a:stretch/>
        </p:blipFill>
        <p:spPr>
          <a:xfrm>
            <a:off x="755576" y="1738249"/>
            <a:ext cx="6831269" cy="180478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68" y="3854475"/>
            <a:ext cx="5653405" cy="133368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886812" y="4003223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Если нет замен</a:t>
            </a:r>
            <a:r>
              <a:rPr lang="ru-RU" dirty="0" smtClean="0">
                <a:solidFill>
                  <a:schemeClr val="bg1"/>
                </a:solidFill>
              </a:rPr>
              <a:t>, то в поле количество заполненных полей «Замена ошибочных ответов» </a:t>
            </a:r>
            <a:r>
              <a:rPr lang="ru-RU" dirty="0" smtClean="0">
                <a:solidFill>
                  <a:srgbClr val="FF0000"/>
                </a:solidFill>
              </a:rPr>
              <a:t>ставится Х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21" name="Прямая со стрелкой 20"/>
          <p:cNvCxnSpPr>
            <a:endCxn id="22" idx="2"/>
          </p:cNvCxnSpPr>
          <p:nvPr/>
        </p:nvCxnSpPr>
        <p:spPr>
          <a:xfrm flipH="1" flipV="1">
            <a:off x="4960542" y="3006198"/>
            <a:ext cx="96136" cy="9680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1028" y="2706271"/>
            <a:ext cx="259028" cy="29992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6176" y="2856234"/>
            <a:ext cx="621846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680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96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604" y="188640"/>
            <a:ext cx="6990776" cy="6480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39696" y="208305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Дополнительный</a:t>
            </a:r>
            <a:r>
              <a:rPr lang="ru-RU" spc="-35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pc="-5" dirty="0">
                <a:solidFill>
                  <a:schemeClr val="bg1"/>
                </a:solidFill>
                <a:latin typeface="Century Gothic" panose="020B0502020202020204" pitchFamily="34" charset="0"/>
              </a:rPr>
              <a:t>бланк</a:t>
            </a:r>
            <a:r>
              <a:rPr lang="ru-RU" spc="-15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pc="-5" dirty="0">
                <a:solidFill>
                  <a:schemeClr val="bg1"/>
                </a:solidFill>
                <a:latin typeface="Century Gothic" panose="020B0502020202020204" pitchFamily="34" charset="0"/>
              </a:rPr>
              <a:t>ответов</a:t>
            </a:r>
            <a:r>
              <a:rPr lang="ru-RU" spc="15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pc="5" dirty="0">
                <a:solidFill>
                  <a:schemeClr val="bg1"/>
                </a:solidFill>
                <a:latin typeface="Century Gothic" panose="020B0502020202020204" pitchFamily="34" charset="0"/>
              </a:rPr>
              <a:t>№</a:t>
            </a:r>
            <a:r>
              <a:rPr lang="ru-RU" spc="-2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7224" y="3071810"/>
            <a:ext cx="76438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entury Gothic" panose="020B0502020202020204" pitchFamily="34" charset="0"/>
              </a:rPr>
              <a:t>2. Номер штрих-кода с ДБО  вписывается в поле</a:t>
            </a:r>
          </a:p>
          <a:p>
            <a:r>
              <a:rPr lang="ru-RU" sz="2000" b="1" dirty="0" smtClean="0">
                <a:latin typeface="Century Gothic" panose="020B0502020202020204" pitchFamily="34" charset="0"/>
              </a:rPr>
              <a:t>бланка ответов №2, лист 2 (номер штрих кода присваивать самостоятельно с нумерации 01, 02, и т.д.).</a:t>
            </a:r>
            <a:endParaRPr lang="ru-RU" sz="2000" b="1" dirty="0"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8663" y="1164385"/>
            <a:ext cx="70009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entury Gothic" panose="020B0502020202020204" pitchFamily="34" charset="0"/>
              </a:rPr>
              <a:t>1. Организаторы фиксируют связь основного и доп. бланков ответов №2 в специальных полях бланков.</a:t>
            </a:r>
          </a:p>
          <a:p>
            <a:r>
              <a:rPr lang="ru-RU" sz="2000" b="1" dirty="0" smtClean="0">
                <a:latin typeface="Century Gothic" panose="020B0502020202020204" pitchFamily="34" charset="0"/>
              </a:rPr>
              <a:t>Заполняют регистрационные поля «Регион», «Код предмета», «Название предмета», «</a:t>
            </a:r>
            <a:r>
              <a:rPr lang="ru-RU" sz="2000" b="1" dirty="0">
                <a:latin typeface="Century Gothic" panose="020B0502020202020204" pitchFamily="34" charset="0"/>
              </a:rPr>
              <a:t>Лист </a:t>
            </a:r>
            <a:r>
              <a:rPr lang="ru-RU" sz="2000" b="1" dirty="0" smtClean="0">
                <a:latin typeface="Century Gothic" panose="020B0502020202020204" pitchFamily="34" charset="0"/>
              </a:rPr>
              <a:t>№»</a:t>
            </a:r>
            <a:endParaRPr lang="ru-RU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677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962</TotalTime>
  <Words>626</Words>
  <Application>Microsoft Office PowerPoint</Application>
  <PresentationFormat>Экран (4:3)</PresentationFormat>
  <Paragraphs>75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Берлин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Басангова Алтана Александровна</dc:creator>
  <cp:lastModifiedBy>Пользователь</cp:lastModifiedBy>
  <cp:revision>80</cp:revision>
  <dcterms:created xsi:type="dcterms:W3CDTF">2022-05-12T08:36:14Z</dcterms:created>
  <dcterms:modified xsi:type="dcterms:W3CDTF">2024-04-22T11:52:53Z</dcterms:modified>
</cp:coreProperties>
</file>