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91" r:id="rId4"/>
    <p:sldId id="292" r:id="rId5"/>
    <p:sldId id="293" r:id="rId6"/>
    <p:sldId id="28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95D82"/>
    <a:srgbClr val="BDD7EE"/>
    <a:srgbClr val="FF5050"/>
    <a:srgbClr val="403767"/>
    <a:srgbClr val="594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AD163-6673-4B01-A1B3-39C983268A8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31983-4854-4B50-82E3-0B07263DE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1983-4854-4B50-82E3-0B07263DE1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3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854F6-0772-4A82-8E5A-AE581C88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847E8F-AA34-4072-BD5C-E2C1C297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8994A-B2AF-4936-9FAB-C9C8C2CD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1F48B-6364-45C1-826F-9767AC40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59E77-7D6F-4D32-AC9F-E1947124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4A095-D287-4981-8A20-2DC7CB09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2E0C89-B8F5-4CBF-A348-309D8253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C4B2D-C3F9-4EFB-8D8E-92974D9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79F23-B5F5-43D5-8A84-CB8FEDBB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6B9E0-D079-4518-AB2D-B9CD90A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6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7A8DA-4C85-44C9-9207-F9F18345D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612DFA-76F6-4077-B432-F2F1B614E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4DA12-487E-4869-B2F3-73B0708F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3ADF4-A03B-44FB-8DEE-5AEB1AA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54C37-67D8-469A-B410-1E68FA22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0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9F049-60B9-427F-BCD5-89A4C281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6F6A2-479F-4277-8CF3-E71165C1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9BFBC-B4AE-4CBC-8968-6680E5E5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44D85-7CDF-4044-950E-D1FF773D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0E174-1E8F-403A-A97A-4E10387F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0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1AF7A-CEAD-4679-9081-3FC56C1E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2E3DD-101B-48DF-BE76-B674434F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742C0-3859-4D03-812B-EC509582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9C9D0-4A9F-49F2-BF88-ABC5ED2B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81B11-71FB-4D05-83F5-666C1990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8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07F58-1904-44BF-94C9-0419A0A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16DFC-30DE-4FEB-A7DE-846253FB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16E90E-D023-4E0E-ACFD-68120DD7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5AE70-BA75-453E-9570-588FD0D0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B42174-65F3-42F7-91F8-7B4CB4D7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63C6BD-0538-4506-B8D6-717B4DEC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2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AC5A0-4A3A-4D80-BFF8-667F5F7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FCDD2-2712-4E66-8B40-89355B6A7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665BC0-BF09-4E70-AC64-748F0B761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FBA65D-10B5-4E7E-BD49-B32821BD2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A8ABA2-4640-46B4-98FC-EADD9F81C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987526-A282-44AA-8A7B-129C6C98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3B0CA5-DD32-41C2-9177-0DEFA9E3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C0838C-823D-41B0-9450-9F53287F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1CBCD-BF63-4D23-B77B-366825C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04CB0A-C9B6-4EC7-B270-9085037A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9CF21-F501-4318-A4B8-F0B00D6F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2230C5-CDA6-4E59-B805-E562B92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5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FE490B-3301-47B2-8A0E-DD3B207B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648FF5-D11A-4CE6-9EB9-38E7B9DF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95BCB-5F07-4468-BB4A-226007DA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0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D05C7-F202-4678-A206-4880E58C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C674B-A5F8-43A3-9279-1B4C91CE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3EDA56-A250-4F30-B608-97D9A054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73F83-17BF-4975-9524-0E0BD19D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CFA327-C553-4A7F-BB5D-9FBC1FDA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12F685-C293-4ACA-A3A0-DEB898C8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7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7D4A6-A7DB-40DA-9C23-C5891157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3BC285-FF02-44E4-822A-CE0207E30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19C0AA-B431-484A-9F17-862088639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0D1235-F093-4027-B4EE-D1741487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93B7C-727F-4595-82DB-3030C5C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1B3BC9-34F6-4144-9AD4-649A770D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BE002-C003-456F-8B2B-DB330B54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79BF49-DDE1-42AD-B934-D90CC123C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81EB3-99A1-42AF-B52E-DD328D43A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2C80-8002-4DFC-B6C8-4DEBB294F3B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1508F-6B78-46B2-B51F-D19EECAB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9B709-E90A-4D99-9EAD-10CC80128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1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54616-C4FF-4886-9F8B-516FBCE9D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CA5330-6B4A-41AC-8E0F-5B3DE0EEF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4A9E0-BA43-49E6-A983-7DE973202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7EB4ACF2-8D27-4253-8A1E-99D920D28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" y="31659"/>
            <a:ext cx="2709302" cy="156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37617-2264-4F40-80FC-FC00D0D68E06}"/>
              </a:ext>
            </a:extLst>
          </p:cNvPr>
          <p:cNvSpPr txBox="1"/>
          <p:nvPr/>
        </p:nvSpPr>
        <p:spPr>
          <a:xfrm>
            <a:off x="256056" y="2650825"/>
            <a:ext cx="11538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ОСОБЕННОСТИ ПРОВЕДЕНИЯ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Регионального тренировочного мероприятия по математике в форме ОГЭ 24.04.2024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70968-0EF4-4535-99A6-309A146994A9}"/>
              </a:ext>
            </a:extLst>
          </p:cNvPr>
          <p:cNvSpPr txBox="1"/>
          <p:nvPr/>
        </p:nvSpPr>
        <p:spPr>
          <a:xfrm>
            <a:off x="5097677" y="5873234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г. Элиста,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D969C-7200-41F9-8AC2-9509273BDFE8}"/>
              </a:ext>
            </a:extLst>
          </p:cNvPr>
          <p:cNvSpPr txBox="1"/>
          <p:nvPr/>
        </p:nvSpPr>
        <p:spPr>
          <a:xfrm>
            <a:off x="2795699" y="300758"/>
            <a:ext cx="781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МИНИСТЕРСТВО ОБРАЗОВАНИЯ И НАУКИ РЕСПУБЛИКИ КАЛМЫКИЯ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ЦЕНТР ОЦЕНКИ И КАЧЕСТВА ОБРАЗОВАНИЯ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РЕСПУБЛИКА КАЛМЫКИЯ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5721F8-1A3B-49E4-9598-776953E0A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738" y="31659"/>
            <a:ext cx="1116241" cy="1284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DB18F2-16D9-448A-97E6-650393CAB9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1043" r="1736" b="45265"/>
          <a:stretch/>
        </p:blipFill>
        <p:spPr>
          <a:xfrm rot="10800000">
            <a:off x="4099034" y="3380172"/>
            <a:ext cx="8092966" cy="34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1058C6-882D-4CD0-8F43-525A36F89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7" name="Рисунок 7" descr="Маленький логотип.png">
            <a:extLst>
              <a:ext uri="{FF2B5EF4-FFF2-40B4-BE49-F238E27FC236}">
                <a16:creationId xmlns:a16="http://schemas.microsoft.com/office/drawing/2014/main" id="{513695A3-C501-4099-AEE8-C24BFBE6A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3B9E80-CCD6-4845-B6D1-DAC653D01A27}"/>
              </a:ext>
            </a:extLst>
          </p:cNvPr>
          <p:cNvSpPr txBox="1"/>
          <p:nvPr/>
        </p:nvSpPr>
        <p:spPr>
          <a:xfrm>
            <a:off x="2124519" y="151618"/>
            <a:ext cx="838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МЕТОДИЧЕСКИЕ РЕКОМЕНДАЦИИ ПО ПОДГОТОВКЕ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И ПРОВЕДЕНИЮ ГИА-9 В ППЭ В 2024 ГОДУ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0E55BE-36BF-4825-9320-326251408B90}"/>
              </a:ext>
            </a:extLst>
          </p:cNvPr>
          <p:cNvSpPr txBox="1"/>
          <p:nvPr/>
        </p:nvSpPr>
        <p:spPr>
          <a:xfrm>
            <a:off x="424507" y="5733232"/>
            <a:ext cx="39787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Franklin Gothic Medium" panose="020B0603020102020204" pitchFamily="34" charset="0"/>
              </a:rPr>
              <a:t>Приказ Министерства Просвещения РФ  №232/551 от 4 апреля 2023 г. </a:t>
            </a:r>
            <a:r>
              <a:rPr lang="ru-RU" sz="1400" b="1" dirty="0">
                <a:latin typeface="Franklin Gothic Medium" panose="020B0603020102020204" pitchFamily="34" charset="0"/>
              </a:rPr>
              <a:t>«Об утверждении Порядка проведения ГИА по образовательным программам  основного общего образования»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7967B8-65A1-81C7-1F0D-F2453DBF6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5" y="847889"/>
            <a:ext cx="3762899" cy="4930126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7380FCE8-0BB7-16CA-65A3-8E6EB3C13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72" y="844733"/>
            <a:ext cx="3413061" cy="490327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021220-2A13-80EB-2A33-7DD645302D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88" y="847889"/>
            <a:ext cx="3772120" cy="49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3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1058C6-882D-4CD0-8F43-525A36F89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EA97AD3-3510-4A50-94C4-CF116A981AB8}"/>
              </a:ext>
            </a:extLst>
          </p:cNvPr>
          <p:cNvSpPr txBox="1"/>
          <p:nvPr/>
        </p:nvSpPr>
        <p:spPr>
          <a:xfrm>
            <a:off x="1581982" y="278739"/>
            <a:ext cx="885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Проведение РТМ по математике 24.04.2024 г в форме ОГЭ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 территории Республики Калмыкия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CED38A-B509-4ABF-BF4E-8704C68EEBA9}"/>
              </a:ext>
            </a:extLst>
          </p:cNvPr>
          <p:cNvSpPr txBox="1"/>
          <p:nvPr/>
        </p:nvSpPr>
        <p:spPr>
          <a:xfrm>
            <a:off x="241911" y="5674245"/>
            <a:ext cx="3958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«</a:t>
            </a:r>
            <a:r>
              <a:rPr lang="ru-RU" sz="1200" dirty="0">
                <a:latin typeface="Century Gothic" panose="020B0502020202020204" pitchFamily="34" charset="0"/>
              </a:rPr>
              <a:t>Приказ </a:t>
            </a:r>
            <a:r>
              <a:rPr lang="ru-RU" sz="1200" dirty="0" err="1">
                <a:latin typeface="Century Gothic" panose="020B0502020202020204" pitchFamily="34" charset="0"/>
              </a:rPr>
              <a:t>МОиН</a:t>
            </a:r>
            <a:r>
              <a:rPr lang="ru-RU" sz="1200" dirty="0">
                <a:latin typeface="Century Gothic" panose="020B0502020202020204" pitchFamily="34" charset="0"/>
              </a:rPr>
              <a:t> РК № 526 от 19.04.2024г. 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«О проведении РТМ по образовательным программам ООО в форме ОГЭ по математике с участием обучающихся 9 классов ОО РК 24.04.2024 года»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4FCC60-2F3E-4847-AF0F-1DEE677A560E}"/>
              </a:ext>
            </a:extLst>
          </p:cNvPr>
          <p:cNvSpPr txBox="1"/>
          <p:nvPr/>
        </p:nvSpPr>
        <p:spPr>
          <a:xfrm>
            <a:off x="4279754" y="2198812"/>
            <a:ext cx="92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BC7D85-8099-422E-B023-17D17BDB7440}"/>
              </a:ext>
            </a:extLst>
          </p:cNvPr>
          <p:cNvSpPr txBox="1"/>
          <p:nvPr/>
        </p:nvSpPr>
        <p:spPr>
          <a:xfrm>
            <a:off x="4289899" y="3801760"/>
            <a:ext cx="114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799264-9154-4DEB-B172-DCF5D364AFB1}"/>
              </a:ext>
            </a:extLst>
          </p:cNvPr>
          <p:cNvSpPr txBox="1"/>
          <p:nvPr/>
        </p:nvSpPr>
        <p:spPr>
          <a:xfrm>
            <a:off x="4279754" y="3059588"/>
            <a:ext cx="167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3197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A7E091-954A-4BC9-A19E-D2067D5D9924}"/>
              </a:ext>
            </a:extLst>
          </p:cNvPr>
          <p:cNvSpPr txBox="1"/>
          <p:nvPr/>
        </p:nvSpPr>
        <p:spPr>
          <a:xfrm>
            <a:off x="4289899" y="1376633"/>
            <a:ext cx="4190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24.04.2024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87867-6349-47C5-9FAD-91EC925CBCFF}"/>
              </a:ext>
            </a:extLst>
          </p:cNvPr>
          <p:cNvSpPr txBox="1"/>
          <p:nvPr/>
        </p:nvSpPr>
        <p:spPr>
          <a:xfrm>
            <a:off x="4289899" y="4662960"/>
            <a:ext cx="2148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63B4DB-A87B-43DD-8BCC-95FEEFD2AED1}"/>
              </a:ext>
            </a:extLst>
          </p:cNvPr>
          <p:cNvSpPr txBox="1"/>
          <p:nvPr/>
        </p:nvSpPr>
        <p:spPr>
          <a:xfrm>
            <a:off x="5117401" y="2302883"/>
            <a:ext cx="502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Пунктов проведения экзамена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75F005-708E-4683-BB62-F344A544B517}"/>
              </a:ext>
            </a:extLst>
          </p:cNvPr>
          <p:cNvSpPr txBox="1"/>
          <p:nvPr/>
        </p:nvSpPr>
        <p:spPr>
          <a:xfrm>
            <a:off x="5609024" y="3875812"/>
            <a:ext cx="4048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назначенных аудиторий</a:t>
            </a:r>
            <a:endParaRPr lang="ru-RU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DF58B6-42BE-41E2-A44C-DC877CADBE83}"/>
              </a:ext>
            </a:extLst>
          </p:cNvPr>
          <p:cNvSpPr txBox="1"/>
          <p:nvPr/>
        </p:nvSpPr>
        <p:spPr>
          <a:xfrm>
            <a:off x="5501496" y="3180139"/>
            <a:ext cx="4263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участников   </a:t>
            </a:r>
            <a:endParaRPr lang="ru-RU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72DB17-5384-4587-A48A-EBAE8C227D2A}"/>
              </a:ext>
            </a:extLst>
          </p:cNvPr>
          <p:cNvSpPr txBox="1"/>
          <p:nvPr/>
        </p:nvSpPr>
        <p:spPr>
          <a:xfrm>
            <a:off x="5583446" y="4708001"/>
            <a:ext cx="4615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участники со специализированной рассадкой</a:t>
            </a:r>
          </a:p>
        </p:txBody>
      </p:sp>
      <p:pic>
        <p:nvPicPr>
          <p:cNvPr id="48" name="Рисунок 7" descr="Маленький логотип.png">
            <a:extLst>
              <a:ext uri="{FF2B5EF4-FFF2-40B4-BE49-F238E27FC236}">
                <a16:creationId xmlns:a16="http://schemas.microsoft.com/office/drawing/2014/main" id="{DE205E4D-C78A-4D69-A338-EB8C825039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60" y="5569842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FBAAA36-3AD0-4B7B-8AB5-74C9765BE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28" y="3317588"/>
            <a:ext cx="2240175" cy="19937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6209A-9A30-45A0-9134-71AB574D7C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090" y="97301"/>
            <a:ext cx="956908" cy="9569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7CED2A-7CC0-49B2-A409-05B1E9EFAB4D}"/>
              </a:ext>
            </a:extLst>
          </p:cNvPr>
          <p:cNvSpPr txBox="1"/>
          <p:nvPr/>
        </p:nvSpPr>
        <p:spPr>
          <a:xfrm>
            <a:off x="8987858" y="1749777"/>
            <a:ext cx="320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ППЭ на базе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43570F-1F30-472F-A402-476F5481903A}"/>
              </a:ext>
            </a:extLst>
          </p:cNvPr>
          <p:cNvSpPr txBox="1"/>
          <p:nvPr/>
        </p:nvSpPr>
        <p:spPr>
          <a:xfrm>
            <a:off x="9088341" y="2467637"/>
            <a:ext cx="23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ППЭ на дому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CDE33D3-FE8E-4271-AEC8-CB85E5410AD0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8698727" y="2072943"/>
            <a:ext cx="289131" cy="216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BFA4EDB-5A83-420E-98AB-DE9912045479}"/>
              </a:ext>
            </a:extLst>
          </p:cNvPr>
          <p:cNvCxnSpPr>
            <a:cxnSpLocks/>
          </p:cNvCxnSpPr>
          <p:nvPr/>
        </p:nvCxnSpPr>
        <p:spPr>
          <a:xfrm flipH="1" flipV="1">
            <a:off x="8698727" y="2703308"/>
            <a:ext cx="389614" cy="1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45C726-0950-3208-3D6C-D3C4B07290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7" y="958484"/>
            <a:ext cx="3870017" cy="45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6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1058C6-882D-4CD0-8F43-525A36F89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2BE769C6-623F-4C92-81D2-247ED16D57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6E0A05-07CA-42BA-B32E-BA3539046F57}"/>
              </a:ext>
            </a:extLst>
          </p:cNvPr>
          <p:cNvSpPr txBox="1"/>
          <p:nvPr/>
        </p:nvSpPr>
        <p:spPr>
          <a:xfrm>
            <a:off x="6748852" y="1137027"/>
            <a:ext cx="49101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entury Gothic" panose="020B0502020202020204" pitchFamily="34" charset="0"/>
              </a:rPr>
              <a:t>количество работников ППЭ, привлекаемых к проведению РТМ</a:t>
            </a:r>
            <a:endParaRPr lang="ru-RU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E0FB2-ADEE-41D9-8CA4-BEF25777201A}"/>
              </a:ext>
            </a:extLst>
          </p:cNvPr>
          <p:cNvSpPr txBox="1"/>
          <p:nvPr/>
        </p:nvSpPr>
        <p:spPr>
          <a:xfrm>
            <a:off x="4364791" y="238896"/>
            <a:ext cx="6290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РАБОТНИКИ ППЭ ГИА-9 2024</a:t>
            </a:r>
          </a:p>
        </p:txBody>
      </p:sp>
      <p:pic>
        <p:nvPicPr>
          <p:cNvPr id="8" name="Рисунок 7" descr="XsyPKsDh0bs.jpg">
            <a:extLst>
              <a:ext uri="{FF2B5EF4-FFF2-40B4-BE49-F238E27FC236}">
                <a16:creationId xmlns:a16="http://schemas.microsoft.com/office/drawing/2014/main" id="{3F5B200F-FFE6-4231-8996-43F92CE348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8678" r="30428" b="19272"/>
          <a:stretch/>
        </p:blipFill>
        <p:spPr>
          <a:xfrm rot="10800000" flipH="1" flipV="1">
            <a:off x="0" y="3540"/>
            <a:ext cx="5123692" cy="3427412"/>
          </a:xfrm>
          <a:prstGeom prst="homePlate">
            <a:avLst>
              <a:gd name="adj" fmla="val 8876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A20DF8-5881-4291-B41A-C66785E08F3B}"/>
              </a:ext>
            </a:extLst>
          </p:cNvPr>
          <p:cNvSpPr txBox="1"/>
          <p:nvPr/>
        </p:nvSpPr>
        <p:spPr>
          <a:xfrm>
            <a:off x="281068" y="3580432"/>
            <a:ext cx="6290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53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члены ГЭК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26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руководители ППЭ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28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технические специалисты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93CC7-48A4-4294-B0F2-DFBC9C1743BE}"/>
              </a:ext>
            </a:extLst>
          </p:cNvPr>
          <p:cNvSpPr txBox="1"/>
          <p:nvPr/>
        </p:nvSpPr>
        <p:spPr>
          <a:xfrm>
            <a:off x="7116725" y="3640089"/>
            <a:ext cx="507527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организаторы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вне  аудитории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645CD-1C79-4AE2-8060-C6FB1F779D04}"/>
              </a:ext>
            </a:extLst>
          </p:cNvPr>
          <p:cNvSpPr txBox="1"/>
          <p:nvPr/>
        </p:nvSpPr>
        <p:spPr>
          <a:xfrm>
            <a:off x="6027037" y="3710512"/>
            <a:ext cx="1270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B50971-F310-4EA9-AC6F-520EF93866C2}"/>
              </a:ext>
            </a:extLst>
          </p:cNvPr>
          <p:cNvSpPr txBox="1"/>
          <p:nvPr/>
        </p:nvSpPr>
        <p:spPr>
          <a:xfrm>
            <a:off x="7449524" y="4627220"/>
            <a:ext cx="1000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79633-00D3-46E2-BC7A-D90064E43BEB}"/>
              </a:ext>
            </a:extLst>
          </p:cNvPr>
          <p:cNvSpPr txBox="1"/>
          <p:nvPr/>
        </p:nvSpPr>
        <p:spPr>
          <a:xfrm>
            <a:off x="5443149" y="1296314"/>
            <a:ext cx="1523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767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CD21B3-DE6B-45FF-94DC-F683850BE4EE}"/>
              </a:ext>
            </a:extLst>
          </p:cNvPr>
          <p:cNvSpPr txBox="1"/>
          <p:nvPr/>
        </p:nvSpPr>
        <p:spPr>
          <a:xfrm>
            <a:off x="5909805" y="2760680"/>
            <a:ext cx="16780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570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447DB4-2F80-438E-B0D7-A0998DC65FD4}"/>
              </a:ext>
            </a:extLst>
          </p:cNvPr>
          <p:cNvSpPr txBox="1"/>
          <p:nvPr/>
        </p:nvSpPr>
        <p:spPr>
          <a:xfrm>
            <a:off x="7022558" y="2870648"/>
            <a:ext cx="5049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организаторы в аудитории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74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0EB81-EF01-483E-B715-162439AF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98F388-D37A-4D7D-BFEA-0CE1D17624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alpha val="96000"/>
                  <a:lumMod val="85000"/>
                  <a:lumOff val="1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659CD55-4810-483F-8234-3D2721E0D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5600" y="685792"/>
          <a:ext cx="10083801" cy="57043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2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ППЭ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Кол-во назначенных аудиторий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МКОУ "БЦСОШ№1"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МБОУ "СОШ №17"  им. Кугультинова Д. Н.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МБОУ "СОШ №3 им.Н.Г. Сергиенко"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МОБУ "Троицкая гимназия им Б Б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Городовикова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МКОУ "Садовская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№2 имени Д.А.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Маковкина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0024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МКОУ "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Приютненская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МГ"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0025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МКОУ "ЯМГ им.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Хаглышевой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Е.К."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0028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МБОУ "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Яшалтинская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СОШ имени В.А. Панченко"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0029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МКОУ "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Кетченеровская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многопрофильная гимназия им. Х.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Косиева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0031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МБОУ "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Ики-Бурульская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СОШ им.А.Пюрбеева"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0034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МКОУ "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Лаганская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СОШ №3 им.Очирова Л-Г.Б"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0038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МБОУ "ЭМГ"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0041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МКОУ "ГМГ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им.Б.Б.Городовикова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0043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МБОУ "ЭКГ"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0054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МБОУ "СОШ №10" им.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Бембетова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В.А.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МБОУ "КЭГ"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0056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МБОУ "СОШ №12"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0057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МКОУ "КСОШ им.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Н.С.Манджиева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0064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МКОУ "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Малодербетовская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СОШ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им.К.Д.Убушиевой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0077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МКОУ "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Цаганаманская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гимназия"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0092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ППЭ на дому для Цамбуева Б.Б.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0098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ППЭ на дому для Халгаевой Г.О.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ППЭ на дому для Захаровой Е.С.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ППЭ на дому для Шараевой М.М.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ППЭ на дому для Шараевой Л.Б.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7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ППЭ на дому для Горяева В.Б.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93" marR="8393" marT="8393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28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3A766-FD58-E259-5F48-2152AAC60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E63DB-3CCD-4AA6-5CCB-69C031327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4" y="0"/>
            <a:ext cx="12192000" cy="685800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DE53AA30-E8EE-21BD-0129-299F4C38DB75}"/>
              </a:ext>
            </a:extLst>
          </p:cNvPr>
          <p:cNvSpPr txBox="1"/>
          <p:nvPr/>
        </p:nvSpPr>
        <p:spPr>
          <a:xfrm>
            <a:off x="422596" y="3068662"/>
            <a:ext cx="1132256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6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Спасибо за внимание</a:t>
            </a:r>
            <a:endParaRPr sz="6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8041F-38EC-6179-4660-FB6C5DF5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6" y="80574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064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499</Words>
  <Application>Microsoft Office PowerPoint</Application>
  <PresentationFormat>Широкоэкранный</PresentationFormat>
  <Paragraphs>145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Bahnschrift SemiCondensed</vt:lpstr>
      <vt:lpstr>Calibri</vt:lpstr>
      <vt:lpstr>Calibri Light</vt:lpstr>
      <vt:lpstr>Century Gothic</vt:lpstr>
      <vt:lpstr>Franklin Gothic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Bulgushka</dc:creator>
  <cp:lastModifiedBy>Пользователь</cp:lastModifiedBy>
  <cp:revision>156</cp:revision>
  <dcterms:created xsi:type="dcterms:W3CDTF">2023-03-15T08:47:03Z</dcterms:created>
  <dcterms:modified xsi:type="dcterms:W3CDTF">2024-04-22T11:53:24Z</dcterms:modified>
</cp:coreProperties>
</file>