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264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5927" y="868502"/>
            <a:ext cx="1152144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4523" y="1737486"/>
            <a:ext cx="5854953" cy="302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BC0950-13FF-DF70-0A19-07E78EFB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" y="0"/>
            <a:ext cx="9144000" cy="41961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04FEAC-0F89-6BF7-0A8E-D1EF9252A8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3" b="19544"/>
          <a:stretch/>
        </p:blipFill>
        <p:spPr>
          <a:xfrm>
            <a:off x="0" y="3409950"/>
            <a:ext cx="9144000" cy="228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344055-8984-1887-E293-80B929BD92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3" b="19544"/>
          <a:stretch/>
        </p:blipFill>
        <p:spPr>
          <a:xfrm>
            <a:off x="9083" y="3638550"/>
            <a:ext cx="9144000" cy="228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A199F7-1B73-8016-3764-5E4A7C869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3" b="19544"/>
          <a:stretch/>
        </p:blipFill>
        <p:spPr>
          <a:xfrm>
            <a:off x="0" y="3867150"/>
            <a:ext cx="9144000" cy="228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EDD6F9-8449-A5A3-2752-04A0376CE0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3" b="19544"/>
          <a:stretch/>
        </p:blipFill>
        <p:spPr>
          <a:xfrm>
            <a:off x="0" y="4058774"/>
            <a:ext cx="9144000" cy="2286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3934AB-D2BA-C2DB-E6CF-E33B09B50D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75063" b="19544"/>
          <a:stretch/>
        </p:blipFill>
        <p:spPr>
          <a:xfrm>
            <a:off x="990599" y="133350"/>
            <a:ext cx="8125645" cy="228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115E09A-2390-B8D5-169E-BCA0C90C74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75063" b="19544"/>
          <a:stretch/>
        </p:blipFill>
        <p:spPr>
          <a:xfrm>
            <a:off x="2194661" y="2575409"/>
            <a:ext cx="6906444" cy="228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004503-BE81-A2B0-E1AE-8A8AE0A0A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7" t="75063" b="19544"/>
          <a:stretch/>
        </p:blipFill>
        <p:spPr>
          <a:xfrm>
            <a:off x="2362200" y="2453791"/>
            <a:ext cx="6768678" cy="228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2466B56-0AEC-DC4B-7715-0262EF9E70B2}"/>
              </a:ext>
            </a:extLst>
          </p:cNvPr>
          <p:cNvSpPr txBox="1"/>
          <p:nvPr/>
        </p:nvSpPr>
        <p:spPr>
          <a:xfrm>
            <a:off x="9083" y="3328541"/>
            <a:ext cx="8906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Garamond" panose="020204040303010108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ИНСТРУКЦИЯ ДЛЯ ТЕХНИЧЕСКИХ СПЕЦИАЛИСТОВ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03429E-4556-6FD3-44BE-AF9C6645C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02" y="57149"/>
            <a:ext cx="1624499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50825" y="654113"/>
            <a:ext cx="8714105" cy="559054"/>
            <a:chOff x="250825" y="654113"/>
            <a:chExt cx="8714105" cy="559054"/>
          </a:xfrm>
          <a:solidFill>
            <a:srgbClr val="C00000"/>
          </a:solidFill>
        </p:grpSpPr>
        <p:sp>
          <p:nvSpPr>
            <p:cNvPr id="4" name="object 4"/>
            <p:cNvSpPr/>
            <p:nvPr/>
          </p:nvSpPr>
          <p:spPr>
            <a:xfrm>
              <a:off x="250825" y="654113"/>
              <a:ext cx="8714105" cy="46355"/>
            </a:xfrm>
            <a:custGeom>
              <a:avLst/>
              <a:gdLst/>
              <a:ahLst/>
              <a:cxnLst/>
              <a:rect l="l" t="t" r="r" b="b"/>
              <a:pathLst>
                <a:path w="8714105" h="46354">
                  <a:moveTo>
                    <a:pt x="8713851" y="0"/>
                  </a:moveTo>
                  <a:lnTo>
                    <a:pt x="0" y="0"/>
                  </a:lnTo>
                  <a:lnTo>
                    <a:pt x="0" y="46037"/>
                  </a:lnTo>
                  <a:lnTo>
                    <a:pt x="8713851" y="46037"/>
                  </a:lnTo>
                  <a:lnTo>
                    <a:pt x="871385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825" y="842962"/>
              <a:ext cx="8714105" cy="370205"/>
            </a:xfrm>
            <a:custGeom>
              <a:avLst/>
              <a:gdLst/>
              <a:ahLst/>
              <a:cxnLst/>
              <a:rect l="l" t="t" r="r" b="b"/>
              <a:pathLst>
                <a:path w="8714105" h="370205">
                  <a:moveTo>
                    <a:pt x="8713851" y="0"/>
                  </a:moveTo>
                  <a:lnTo>
                    <a:pt x="0" y="0"/>
                  </a:lnTo>
                  <a:lnTo>
                    <a:pt x="0" y="369887"/>
                  </a:lnTo>
                  <a:lnTo>
                    <a:pt x="8713851" y="369887"/>
                  </a:lnTo>
                  <a:lnTo>
                    <a:pt x="871385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6392" y="1429917"/>
            <a:ext cx="7712558" cy="3600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sz="2000" b="1" spc="-5" dirty="0" err="1">
                <a:latin typeface="Garamond" panose="02020404030301010803" pitchFamily="18" charset="0"/>
                <a:cs typeface="Times New Roman"/>
              </a:rPr>
              <a:t>Дата</a:t>
            </a:r>
            <a:r>
              <a:rPr sz="2000" b="1" spc="-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spc="-10" dirty="0">
                <a:latin typeface="Garamond" panose="02020404030301010803" pitchFamily="18" charset="0"/>
                <a:cs typeface="Times New Roman"/>
              </a:rPr>
              <a:t>проведения</a:t>
            </a:r>
            <a:r>
              <a:rPr sz="2000" b="1" spc="-5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dirty="0">
                <a:latin typeface="Garamond" panose="02020404030301010803" pitchFamily="18" charset="0"/>
                <a:cs typeface="Times New Roman"/>
              </a:rPr>
              <a:t>–</a:t>
            </a:r>
            <a:r>
              <a:rPr sz="2000" b="1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2</a:t>
            </a: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6</a:t>
            </a:r>
            <a:r>
              <a:rPr sz="2000" b="1" spc="15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spc="-5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апреля</a:t>
            </a:r>
            <a:r>
              <a:rPr sz="2000" b="1" spc="-5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202</a:t>
            </a: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4</a:t>
            </a:r>
            <a:r>
              <a:rPr sz="2000" b="1" spc="-10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sz="2000" b="1" spc="-30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года</a:t>
            </a:r>
            <a:endParaRPr lang="ru-RU" sz="2000" b="1" spc="-30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dirty="0">
                <a:latin typeface="Garamond" panose="02020404030301010803" pitchFamily="18" charset="0"/>
                <a:cs typeface="Times New Roman"/>
              </a:rPr>
              <a:t>За день проведения Диктанта Победы технический специалист должен: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Проверить наличие выхода в сеть Интернет: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- для получения из РЦОИ ТМ в электронном виде;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- для организации видеотрансляции;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Видеотрансляция будет проходить на сайте </a:t>
            </a:r>
            <a:r>
              <a:rPr lang="ru-RU" u="sng" dirty="0">
                <a:latin typeface="Garamond" panose="02020404030301010803" pitchFamily="18" charset="0"/>
                <a:cs typeface="Times New Roman"/>
              </a:rPr>
              <a:t>ДИКТАНТПОБЕДЫ.РФ</a:t>
            </a:r>
            <a:endParaRPr u="sng" dirty="0">
              <a:latin typeface="Garamond" panose="02020404030301010803" pitchFamily="18" charset="0"/>
              <a:cs typeface="Times New Roman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D1B845-7A62-3D27-EF07-4C6071FBF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55" y="4400550"/>
            <a:ext cx="1001675" cy="5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D37AEE-F4F9-55BD-138A-3433CD7BF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4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FA8E0C-9BE0-4EF2-17EE-BD288B758AEF}"/>
              </a:ext>
            </a:extLst>
          </p:cNvPr>
          <p:cNvSpPr txBox="1"/>
          <p:nvPr/>
        </p:nvSpPr>
        <p:spPr>
          <a:xfrm>
            <a:off x="2970212" y="842962"/>
            <a:ext cx="327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25" dirty="0">
                <a:solidFill>
                  <a:srgbClr val="FFFFFF"/>
                </a:solidFill>
                <a:latin typeface="Garamond" panose="02020404030301010803" pitchFamily="18" charset="0"/>
                <a:cs typeface="Times New Roman"/>
              </a:rPr>
              <a:t>Технические требования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7BA58AC-45B8-4593-747F-C46C2D89C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429917"/>
            <a:ext cx="3194318" cy="271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50825" y="654113"/>
            <a:ext cx="8714105" cy="559054"/>
            <a:chOff x="250825" y="654113"/>
            <a:chExt cx="8714105" cy="559054"/>
          </a:xfrm>
          <a:solidFill>
            <a:srgbClr val="C00000"/>
          </a:solidFill>
        </p:grpSpPr>
        <p:sp>
          <p:nvSpPr>
            <p:cNvPr id="4" name="object 4"/>
            <p:cNvSpPr/>
            <p:nvPr/>
          </p:nvSpPr>
          <p:spPr>
            <a:xfrm>
              <a:off x="250825" y="654113"/>
              <a:ext cx="8714105" cy="46355"/>
            </a:xfrm>
            <a:custGeom>
              <a:avLst/>
              <a:gdLst/>
              <a:ahLst/>
              <a:cxnLst/>
              <a:rect l="l" t="t" r="r" b="b"/>
              <a:pathLst>
                <a:path w="8714105" h="46354">
                  <a:moveTo>
                    <a:pt x="8713851" y="0"/>
                  </a:moveTo>
                  <a:lnTo>
                    <a:pt x="0" y="0"/>
                  </a:lnTo>
                  <a:lnTo>
                    <a:pt x="0" y="46037"/>
                  </a:lnTo>
                  <a:lnTo>
                    <a:pt x="8713851" y="46037"/>
                  </a:lnTo>
                  <a:lnTo>
                    <a:pt x="871385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825" y="842962"/>
              <a:ext cx="8714105" cy="370205"/>
            </a:xfrm>
            <a:custGeom>
              <a:avLst/>
              <a:gdLst/>
              <a:ahLst/>
              <a:cxnLst/>
              <a:rect l="l" t="t" r="r" b="b"/>
              <a:pathLst>
                <a:path w="8714105" h="370205">
                  <a:moveTo>
                    <a:pt x="8713851" y="0"/>
                  </a:moveTo>
                  <a:lnTo>
                    <a:pt x="0" y="0"/>
                  </a:lnTo>
                  <a:lnTo>
                    <a:pt x="0" y="369887"/>
                  </a:lnTo>
                  <a:lnTo>
                    <a:pt x="8713851" y="369887"/>
                  </a:lnTo>
                  <a:lnTo>
                    <a:pt x="871385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0" y="862699"/>
            <a:ext cx="87031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3420">
              <a:lnSpc>
                <a:spcPct val="100000"/>
              </a:lnSpc>
              <a:spcBef>
                <a:spcPts val="100"/>
              </a:spcBef>
            </a:pPr>
            <a:r>
              <a:rPr lang="ru-RU" b="1" spc="-25" dirty="0">
                <a:solidFill>
                  <a:srgbClr val="FFFFFF"/>
                </a:solidFill>
                <a:latin typeface="Garamond" panose="02020404030301010803" pitchFamily="18" charset="0"/>
                <a:cs typeface="Times New Roman"/>
              </a:rPr>
              <a:t>Требования к оборудованию</a:t>
            </a:r>
            <a:endParaRPr sz="1800" dirty="0">
              <a:latin typeface="Garamond" panose="02020404030301010803" pitchFamily="18" charset="0"/>
              <a:cs typeface="Times New Roman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080D26D-4D6B-CF88-11C3-7090FB930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62088"/>
              </p:ext>
            </p:extLst>
          </p:nvPr>
        </p:nvGraphicFramePr>
        <p:xfrm>
          <a:off x="252094" y="1249270"/>
          <a:ext cx="8712836" cy="3036293"/>
        </p:xfrm>
        <a:graphic>
          <a:graphicData uri="http://schemas.openxmlformats.org/drawingml/2006/table">
            <a:tbl>
              <a:tblPr/>
              <a:tblGrid>
                <a:gridCol w="4356418">
                  <a:extLst>
                    <a:ext uri="{9D8B030D-6E8A-4147-A177-3AD203B41FA5}">
                      <a16:colId xmlns:a16="http://schemas.microsoft.com/office/drawing/2014/main" val="2147014840"/>
                    </a:ext>
                  </a:extLst>
                </a:gridCol>
                <a:gridCol w="4356418">
                  <a:extLst>
                    <a:ext uri="{9D8B030D-6E8A-4147-A177-3AD203B41FA5}">
                      <a16:colId xmlns:a16="http://schemas.microsoft.com/office/drawing/2014/main" val="3867478856"/>
                    </a:ext>
                  </a:extLst>
                </a:gridCol>
              </a:tblGrid>
              <a:tr h="215978">
                <a:tc>
                  <a:txBody>
                    <a:bodyPr/>
                    <a:lstStyle/>
                    <a:p>
                      <a:r>
                        <a:rPr lang="ru-RU" sz="1000" b="1" i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Компонент </a:t>
                      </a:r>
                      <a:endParaRPr lang="ru-RU" sz="10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Конфигурация</a:t>
                      </a:r>
                      <a:endParaRPr lang="ru-RU" sz="10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766715"/>
                  </a:ext>
                </a:extLst>
              </a:tr>
              <a:tr h="361333"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Центральный процессор </a:t>
                      </a:r>
                      <a:endParaRPr lang="ru-RU" sz="10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Рекомендуется Intel Pentium 4 2,4 ГГц, но не менее</a:t>
                      </a:r>
                      <a:b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рекомендуемого для установленной ОС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488151"/>
                  </a:ext>
                </a:extLst>
              </a:tr>
              <a:tr h="361333"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Оперативная память </a:t>
                      </a:r>
                      <a:endParaRPr lang="ru-RU" sz="10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Рекомендуемая: 2 </a:t>
                      </a:r>
                      <a:r>
                        <a:rPr lang="ru-RU" sz="1000" b="0" i="0" dirty="0" err="1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Gb</a:t>
                      </a:r>
                      <a:b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Минимальная: 1 </a:t>
                      </a:r>
                      <a:r>
                        <a:rPr lang="ru-RU" sz="1000" b="0" i="0" dirty="0" err="1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Gb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717422"/>
                  </a:ext>
                </a:extLst>
              </a:tr>
              <a:tr h="215978"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Дисковая подсистема </a:t>
                      </a:r>
                      <a:endParaRPr lang="ru-RU" sz="10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SATA (IDE), свободного места не менее 1 </a:t>
                      </a:r>
                      <a:r>
                        <a:rPr lang="ru-RU" sz="1000" b="0" i="0" dirty="0" err="1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Gb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060862"/>
                  </a:ext>
                </a:extLst>
              </a:tr>
              <a:tr h="361333"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Внешние интерфейсы и</a:t>
                      </a:r>
                      <a:b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накопители</a:t>
                      </a:r>
                      <a:endParaRPr lang="ru-RU" sz="10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Устройство резервного копирования: ATAPI CD-RW</a:t>
                      </a:r>
                      <a:b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Внешний интерфейс: USB 2.0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194548"/>
                  </a:ext>
                </a:extLst>
              </a:tr>
              <a:tr h="511071"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Видеоадаптер </a:t>
                      </a:r>
                      <a:endParaRPr lang="ru-RU" sz="10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Встроен в чипсет материнской платы, производительность не</a:t>
                      </a:r>
                      <a:b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менее рекомендуемой для</a:t>
                      </a:r>
                      <a:b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установленной ОС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163665"/>
                  </a:ext>
                </a:extLst>
              </a:tr>
              <a:tr h="215978">
                <a:tc>
                  <a:txBody>
                    <a:bodyPr/>
                    <a:lstStyle/>
                    <a:p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Клавиатура </a:t>
                      </a:r>
                      <a:endParaRPr lang="ru-RU" sz="10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Присутствует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842878"/>
                  </a:ext>
                </a:extLst>
              </a:tr>
              <a:tr h="215978">
                <a:tc>
                  <a:txBody>
                    <a:bodyPr/>
                    <a:lstStyle/>
                    <a:p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Мышь </a:t>
                      </a:r>
                      <a:endParaRPr lang="ru-RU" sz="10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Присутствует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490089"/>
                  </a:ext>
                </a:extLst>
              </a:tr>
              <a:tr h="361333">
                <a:tc>
                  <a:txBody>
                    <a:bodyPr/>
                    <a:lstStyle/>
                    <a:p>
                      <a:r>
                        <a:rPr lang="ru-RU" sz="1000" b="0" i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Монитор </a:t>
                      </a:r>
                      <a:endParaRPr lang="ru-RU" sz="100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SVGA разрешение не менее 1024px по горизонтали.</a:t>
                      </a:r>
                      <a:b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Рекомендуемое разрешение: 1280x1024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395288"/>
                  </a:ext>
                </a:extLst>
              </a:tr>
              <a:tr h="215978"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Сетевая плата </a:t>
                      </a:r>
                      <a:endParaRPr lang="ru-RU" sz="10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Ethernet 10/100 </a:t>
                      </a:r>
                      <a:r>
                        <a:rPr lang="ru-RU" sz="10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Мбит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4427" marR="44427" marT="22213" marB="222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379842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2676AD73-6958-8D73-BB35-CE84C623C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50340"/>
              </p:ext>
            </p:extLst>
          </p:nvPr>
        </p:nvGraphicFramePr>
        <p:xfrm>
          <a:off x="250824" y="4320477"/>
          <a:ext cx="8712835" cy="789105"/>
        </p:xfrm>
        <a:graphic>
          <a:graphicData uri="http://schemas.openxmlformats.org/drawingml/2006/table">
            <a:tbl>
              <a:tblPr/>
              <a:tblGrid>
                <a:gridCol w="4340086">
                  <a:extLst>
                    <a:ext uri="{9D8B030D-6E8A-4147-A177-3AD203B41FA5}">
                      <a16:colId xmlns:a16="http://schemas.microsoft.com/office/drawing/2014/main" val="4075070229"/>
                    </a:ext>
                  </a:extLst>
                </a:gridCol>
                <a:gridCol w="4372749">
                  <a:extLst>
                    <a:ext uri="{9D8B030D-6E8A-4147-A177-3AD203B41FA5}">
                      <a16:colId xmlns:a16="http://schemas.microsoft.com/office/drawing/2014/main" val="3971223746"/>
                    </a:ext>
                  </a:extLst>
                </a:gridCol>
              </a:tblGrid>
              <a:tr h="789105">
                <a:tc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Лазерный принтер </a:t>
                      </a:r>
                      <a:endParaRPr lang="ru-RU" sz="10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Формат: А4.</a:t>
                      </a:r>
                      <a:br>
                        <a:rPr lang="ru-RU" sz="9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ru-RU" sz="9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Скорость черно-белой печати (обычный режим, A4):30 стр./мин.</a:t>
                      </a:r>
                      <a:br>
                        <a:rPr lang="ru-RU" sz="9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ru-RU" sz="9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Качество черно-белой печати (режим наилучшего качества): не менее 600 x 600 точек на дюйм</a:t>
                      </a:r>
                      <a:br>
                        <a:rPr lang="ru-RU" sz="9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ru-RU" sz="900" b="0" i="0" dirty="0">
                          <a:solidFill>
                            <a:srgbClr val="C00000"/>
                          </a:solidFill>
                          <a:effectLst/>
                          <a:latin typeface="Garamond" panose="02020404030301010803" pitchFamily="18" charset="0"/>
                        </a:rPr>
                        <a:t>Технология печати: лазерная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867099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97B17D9-2AAF-DF11-2F7F-0DAFD1C91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50825" y="654113"/>
            <a:ext cx="8714105" cy="559054"/>
            <a:chOff x="250825" y="654113"/>
            <a:chExt cx="8714105" cy="559054"/>
          </a:xfrm>
          <a:solidFill>
            <a:srgbClr val="C00000"/>
          </a:solidFill>
        </p:grpSpPr>
        <p:sp>
          <p:nvSpPr>
            <p:cNvPr id="4" name="object 4"/>
            <p:cNvSpPr/>
            <p:nvPr/>
          </p:nvSpPr>
          <p:spPr>
            <a:xfrm>
              <a:off x="250825" y="654113"/>
              <a:ext cx="8714105" cy="46355"/>
            </a:xfrm>
            <a:custGeom>
              <a:avLst/>
              <a:gdLst/>
              <a:ahLst/>
              <a:cxnLst/>
              <a:rect l="l" t="t" r="r" b="b"/>
              <a:pathLst>
                <a:path w="8714105" h="46354">
                  <a:moveTo>
                    <a:pt x="8713851" y="0"/>
                  </a:moveTo>
                  <a:lnTo>
                    <a:pt x="0" y="0"/>
                  </a:lnTo>
                  <a:lnTo>
                    <a:pt x="0" y="46037"/>
                  </a:lnTo>
                  <a:lnTo>
                    <a:pt x="8713851" y="46037"/>
                  </a:lnTo>
                  <a:lnTo>
                    <a:pt x="871385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825" y="842962"/>
              <a:ext cx="8714105" cy="370205"/>
            </a:xfrm>
            <a:custGeom>
              <a:avLst/>
              <a:gdLst/>
              <a:ahLst/>
              <a:cxnLst/>
              <a:rect l="l" t="t" r="r" b="b"/>
              <a:pathLst>
                <a:path w="8714105" h="370205">
                  <a:moveTo>
                    <a:pt x="8713851" y="0"/>
                  </a:moveTo>
                  <a:lnTo>
                    <a:pt x="0" y="0"/>
                  </a:lnTo>
                  <a:lnTo>
                    <a:pt x="0" y="369887"/>
                  </a:lnTo>
                  <a:lnTo>
                    <a:pt x="8713851" y="369887"/>
                  </a:lnTo>
                  <a:lnTo>
                    <a:pt x="871385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1000" y="841629"/>
            <a:ext cx="88931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3420">
              <a:lnSpc>
                <a:spcPct val="100000"/>
              </a:lnSpc>
              <a:spcBef>
                <a:spcPts val="100"/>
              </a:spcBef>
            </a:pPr>
            <a:r>
              <a:rPr lang="ru-RU" sz="2000" b="1" spc="-25" dirty="0">
                <a:solidFill>
                  <a:srgbClr val="FFFFFF"/>
                </a:solidFill>
                <a:latin typeface="Garamond" panose="02020404030301010803" pitchFamily="18" charset="0"/>
                <a:cs typeface="Times New Roman"/>
              </a:rPr>
              <a:t>Тестовая печать</a:t>
            </a:r>
            <a:endParaRPr sz="2000" dirty="0">
              <a:latin typeface="Garamond" panose="02020404030301010803" pitchFamily="18" charset="0"/>
              <a:cs typeface="Times New Roman"/>
            </a:endParaRPr>
          </a:p>
        </p:txBody>
      </p:sp>
      <p:pic>
        <p:nvPicPr>
          <p:cNvPr id="8" name="Рисунок 7" descr="Изображение выглядит как текст, снимок экрана, Паралл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43593-FD47-4973-0078-B2021F4E6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38707"/>
            <a:ext cx="2701925" cy="3876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CF5E80-479F-BC34-3D9B-7B8494BED0B5}"/>
              </a:ext>
            </a:extLst>
          </p:cNvPr>
          <p:cNvSpPr txBox="1"/>
          <p:nvPr/>
        </p:nvSpPr>
        <p:spPr>
          <a:xfrm>
            <a:off x="4218177" y="2540000"/>
            <a:ext cx="4536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-5" dirty="0">
                <a:latin typeface="Garamond" panose="02020404030301010803" pitchFamily="18" charset="0"/>
                <a:cs typeface="Times New Roman"/>
              </a:rPr>
              <a:t>Выполнить печать тестовой страницы и проверить качество печати. </a:t>
            </a:r>
            <a:endParaRPr lang="ru-RU" sz="1800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8EEA29-F253-3D85-640C-11D3A9DF8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41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23822CF-A586-5FF6-AEF7-35C8B553E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55" y="4400550"/>
            <a:ext cx="1001675" cy="5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5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50825" y="654113"/>
            <a:ext cx="8714105" cy="559054"/>
            <a:chOff x="250825" y="654113"/>
            <a:chExt cx="8714105" cy="559054"/>
          </a:xfrm>
          <a:solidFill>
            <a:srgbClr val="C00000"/>
          </a:solidFill>
        </p:grpSpPr>
        <p:sp>
          <p:nvSpPr>
            <p:cNvPr id="4" name="object 4"/>
            <p:cNvSpPr/>
            <p:nvPr/>
          </p:nvSpPr>
          <p:spPr>
            <a:xfrm>
              <a:off x="250825" y="654113"/>
              <a:ext cx="8714105" cy="46355"/>
            </a:xfrm>
            <a:custGeom>
              <a:avLst/>
              <a:gdLst/>
              <a:ahLst/>
              <a:cxnLst/>
              <a:rect l="l" t="t" r="r" b="b"/>
              <a:pathLst>
                <a:path w="8714105" h="46354">
                  <a:moveTo>
                    <a:pt x="8713851" y="0"/>
                  </a:moveTo>
                  <a:lnTo>
                    <a:pt x="0" y="0"/>
                  </a:lnTo>
                  <a:lnTo>
                    <a:pt x="0" y="46037"/>
                  </a:lnTo>
                  <a:lnTo>
                    <a:pt x="8713851" y="46037"/>
                  </a:lnTo>
                  <a:lnTo>
                    <a:pt x="871385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825" y="842962"/>
              <a:ext cx="8714105" cy="370205"/>
            </a:xfrm>
            <a:custGeom>
              <a:avLst/>
              <a:gdLst/>
              <a:ahLst/>
              <a:cxnLst/>
              <a:rect l="l" t="t" r="r" b="b"/>
              <a:pathLst>
                <a:path w="8714105" h="370205">
                  <a:moveTo>
                    <a:pt x="8713851" y="0"/>
                  </a:moveTo>
                  <a:lnTo>
                    <a:pt x="0" y="0"/>
                  </a:lnTo>
                  <a:lnTo>
                    <a:pt x="0" y="369887"/>
                  </a:lnTo>
                  <a:lnTo>
                    <a:pt x="8713851" y="369887"/>
                  </a:lnTo>
                  <a:lnTo>
                    <a:pt x="871385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3525" y="1259020"/>
            <a:ext cx="6899275" cy="3792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432685" indent="-285750">
              <a:lnSpc>
                <a:spcPct val="150100"/>
              </a:lnSpc>
              <a:spcBef>
                <a:spcPts val="36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Garamond" panose="02020404030301010803" pitchFamily="18" charset="0"/>
                <a:cs typeface="Times New Roman"/>
              </a:rPr>
              <a:t>За день до начала мероприятия на каждую региональную площадку в электронном виде передается файл со сформированными комплектами бланков, формат передаваемых материалов – PDF.</a:t>
            </a:r>
          </a:p>
          <a:p>
            <a:pPr marL="298450" marR="2432685" indent="-285750">
              <a:lnSpc>
                <a:spcPct val="150100"/>
              </a:lnSpc>
              <a:spcBef>
                <a:spcPts val="36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Garamond" panose="02020404030301010803" pitchFamily="18" charset="0"/>
                <a:cs typeface="Times New Roman"/>
              </a:rPr>
              <a:t>Бланки и сопроводительные формы, в отличие от заданий Диктанта, можно распечатать заранее. </a:t>
            </a:r>
          </a:p>
          <a:p>
            <a:pPr marL="298450" marR="2432685" indent="-285750">
              <a:lnSpc>
                <a:spcPct val="150100"/>
              </a:lnSpc>
              <a:spcBef>
                <a:spcPts val="36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Garamond" panose="02020404030301010803" pitchFamily="18" charset="0"/>
                <a:cs typeface="Times New Roman"/>
              </a:rPr>
              <a:t>В день проведения Диктанта </a:t>
            </a:r>
            <a:r>
              <a:rPr lang="ru-RU" sz="1200" b="1" dirty="0">
                <a:latin typeface="Garamond" panose="02020404030301010803" pitchFamily="18" charset="0"/>
                <a:cs typeface="Times New Roman"/>
              </a:rPr>
              <a:t>за два часа </a:t>
            </a:r>
            <a:r>
              <a:rPr lang="ru-RU" sz="1200" dirty="0">
                <a:latin typeface="Garamond" panose="02020404030301010803" pitchFamily="18" charset="0"/>
                <a:cs typeface="Times New Roman"/>
              </a:rPr>
              <a:t>до начала мероприятия РЦОИ высылает файл с заданиями Диктанта.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1200" b="1" dirty="0">
                <a:latin typeface="Garamond" panose="02020404030301010803" pitchFamily="18" charset="0"/>
                <a:cs typeface="Times New Roman"/>
              </a:rPr>
              <a:t>Каждому комплекту бланков на федеральном уровне автоматически присваивается индивидуальный идентификационный номер.</a:t>
            </a:r>
          </a:p>
          <a:p>
            <a:pPr marL="12700" marR="2432685" algn="just">
              <a:lnSpc>
                <a:spcPct val="150100"/>
              </a:lnSpc>
              <a:spcBef>
                <a:spcPts val="360"/>
              </a:spcBef>
            </a:pPr>
            <a:r>
              <a:rPr lang="ru-RU" sz="12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Повторная печать ранее распечатанных комплектов и копирование бланков не допускается.</a:t>
            </a:r>
            <a:endParaRPr sz="1200" b="1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FB1E8-9C79-6D6D-92F2-A71023AC4C8D}"/>
              </a:ext>
            </a:extLst>
          </p:cNvPr>
          <p:cNvSpPr txBox="1"/>
          <p:nvPr/>
        </p:nvSpPr>
        <p:spPr>
          <a:xfrm>
            <a:off x="2930365" y="825347"/>
            <a:ext cx="335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-25" dirty="0">
                <a:solidFill>
                  <a:srgbClr val="FFFFFF"/>
                </a:solidFill>
                <a:latin typeface="Garamond" panose="02020404030301010803" pitchFamily="18" charset="0"/>
                <a:cs typeface="Times New Roman"/>
              </a:rPr>
              <a:t>Печать тестовых материалов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367E63-B3A6-92FC-AF04-B2424369B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419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CA8F27A-27B4-7DC4-509B-DC02F734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65" y="1550479"/>
            <a:ext cx="3744865" cy="249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52EAA1-9EAF-E9FE-58B9-FF704CAF2E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55" y="4400550"/>
            <a:ext cx="1001675" cy="5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89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50825" y="654113"/>
            <a:ext cx="8714105" cy="559054"/>
            <a:chOff x="250825" y="654113"/>
            <a:chExt cx="8714105" cy="559054"/>
          </a:xfrm>
          <a:solidFill>
            <a:srgbClr val="C00000"/>
          </a:solidFill>
        </p:grpSpPr>
        <p:sp>
          <p:nvSpPr>
            <p:cNvPr id="4" name="object 4"/>
            <p:cNvSpPr/>
            <p:nvPr/>
          </p:nvSpPr>
          <p:spPr>
            <a:xfrm>
              <a:off x="250825" y="654113"/>
              <a:ext cx="8714105" cy="46355"/>
            </a:xfrm>
            <a:custGeom>
              <a:avLst/>
              <a:gdLst/>
              <a:ahLst/>
              <a:cxnLst/>
              <a:rect l="l" t="t" r="r" b="b"/>
              <a:pathLst>
                <a:path w="8714105" h="46354">
                  <a:moveTo>
                    <a:pt x="8713851" y="0"/>
                  </a:moveTo>
                  <a:lnTo>
                    <a:pt x="0" y="0"/>
                  </a:lnTo>
                  <a:lnTo>
                    <a:pt x="0" y="46037"/>
                  </a:lnTo>
                  <a:lnTo>
                    <a:pt x="8713851" y="46037"/>
                  </a:lnTo>
                  <a:lnTo>
                    <a:pt x="871385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825" y="842962"/>
              <a:ext cx="8714105" cy="370205"/>
            </a:xfrm>
            <a:custGeom>
              <a:avLst/>
              <a:gdLst/>
              <a:ahLst/>
              <a:cxnLst/>
              <a:rect l="l" t="t" r="r" b="b"/>
              <a:pathLst>
                <a:path w="8714105" h="370205">
                  <a:moveTo>
                    <a:pt x="8713851" y="0"/>
                  </a:moveTo>
                  <a:lnTo>
                    <a:pt x="0" y="0"/>
                  </a:lnTo>
                  <a:lnTo>
                    <a:pt x="0" y="369887"/>
                  </a:lnTo>
                  <a:lnTo>
                    <a:pt x="8713851" y="369887"/>
                  </a:lnTo>
                  <a:lnTo>
                    <a:pt x="8713851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4800" y="1868550"/>
            <a:ext cx="8931275" cy="3660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Спасибо за внимание!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latin typeface="Garamond" panose="02020404030301010803" pitchFamily="18" charset="0"/>
                <a:cs typeface="Times New Roman"/>
              </a:rPr>
              <a:t>Почта:</a:t>
            </a:r>
            <a:r>
              <a:rPr lang="en-US" sz="2000" b="1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2000" b="1" u="sng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coko</a:t>
            </a:r>
            <a:r>
              <a:rPr lang="ru-RU" sz="2000" b="1" u="sng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08@</a:t>
            </a:r>
            <a:r>
              <a:rPr lang="en-US" sz="2000" b="1" u="sng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mail</a:t>
            </a:r>
            <a:r>
              <a:rPr lang="ru-RU" sz="2000" b="1" u="sng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.</a:t>
            </a:r>
            <a:r>
              <a:rPr lang="en-US" sz="2000" b="1" u="sng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ru</a:t>
            </a:r>
            <a:endParaRPr lang="ru-RU" sz="2000" b="1" u="sng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latin typeface="Garamond" panose="02020404030301010803" pitchFamily="18" charset="0"/>
                <a:cs typeface="Times New Roman"/>
              </a:rPr>
              <a:t>Телефон:</a:t>
            </a: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8(84722)39090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                 8-999-259-9000</a:t>
            </a:r>
            <a:endParaRPr lang="en-US" sz="2000" b="1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latin typeface="Garamond" panose="02020404030301010803" pitchFamily="18" charset="0"/>
                <a:cs typeface="Times New Roman"/>
              </a:rPr>
              <a:t>Сайт:</a:t>
            </a: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coko08.ru</a:t>
            </a:r>
          </a:p>
          <a:p>
            <a:pPr marL="12700" marR="2432685">
              <a:lnSpc>
                <a:spcPct val="150100"/>
              </a:lnSpc>
              <a:spcBef>
                <a:spcPts val="360"/>
              </a:spcBef>
            </a:pPr>
            <a:r>
              <a:rPr lang="ru-RU" sz="20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          </a:t>
            </a:r>
            <a:r>
              <a:rPr lang="ru-RU" sz="2400" b="1" u="sng" dirty="0" err="1">
                <a:solidFill>
                  <a:srgbClr val="C00000"/>
                </a:solidFill>
                <a:latin typeface="Garamond" panose="02020404030301010803" pitchFamily="18" charset="0"/>
                <a:cs typeface="Times New Roman"/>
              </a:rPr>
              <a:t>диктантпобеды.рф</a:t>
            </a:r>
            <a:endParaRPr lang="ru-RU" sz="2800" b="1" u="sng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  <a:p>
            <a:pPr marL="12700" marR="2432685" algn="just">
              <a:lnSpc>
                <a:spcPct val="150100"/>
              </a:lnSpc>
              <a:spcBef>
                <a:spcPts val="360"/>
              </a:spcBef>
            </a:pPr>
            <a:endParaRPr lang="ru-RU" sz="1400" b="1" dirty="0">
              <a:solidFill>
                <a:srgbClr val="C00000"/>
              </a:solidFill>
              <a:latin typeface="Garamond" panose="02020404030301010803" pitchFamily="18" charset="0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FB1E8-9C79-6D6D-92F2-A71023AC4C8D}"/>
              </a:ext>
            </a:extLst>
          </p:cNvPr>
          <p:cNvSpPr txBox="1"/>
          <p:nvPr/>
        </p:nvSpPr>
        <p:spPr>
          <a:xfrm>
            <a:off x="3733800" y="838638"/>
            <a:ext cx="335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-25" dirty="0">
                <a:solidFill>
                  <a:srgbClr val="FFFFFF"/>
                </a:solidFill>
                <a:latin typeface="Garamond" panose="02020404030301010803" pitchFamily="18" charset="0"/>
                <a:cs typeface="Times New Roman"/>
              </a:rPr>
              <a:t>Контакты</a:t>
            </a:r>
            <a:endParaRPr lang="ru-RU" dirty="0"/>
          </a:p>
        </p:txBody>
      </p:sp>
      <p:pic>
        <p:nvPicPr>
          <p:cNvPr id="13" name="Рисунок 12" descr="Изображение выглядит как текст, снимок экрана, графический дизайн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1EC47A6-2D57-8F17-A032-659563F2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77" y="1346140"/>
            <a:ext cx="4648200" cy="3486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16E4DD-C3E0-BF37-EA28-E139FAC3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0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319</Words>
  <Application>Microsoft Office PowerPoint</Application>
  <PresentationFormat>Экран (16:9)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Garamond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Геращенко</dc:creator>
  <cp:lastModifiedBy>TavkhaevEV</cp:lastModifiedBy>
  <cp:revision>15</cp:revision>
  <dcterms:created xsi:type="dcterms:W3CDTF">2024-04-23T06:42:07Z</dcterms:created>
  <dcterms:modified xsi:type="dcterms:W3CDTF">2024-04-23T10:55:51Z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2024-04-23T00:00:00Z</vt:filetime>
  </property>
</Properties>
</file>