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85" r:id="rId10"/>
    <p:sldId id="265" r:id="rId11"/>
    <p:sldId id="272" r:id="rId12"/>
    <p:sldId id="267" r:id="rId13"/>
    <p:sldId id="268" r:id="rId14"/>
    <p:sldId id="269" r:id="rId15"/>
    <p:sldId id="273" r:id="rId16"/>
    <p:sldId id="274" r:id="rId17"/>
    <p:sldId id="275" r:id="rId18"/>
    <p:sldId id="292" r:id="rId19"/>
    <p:sldId id="293" r:id="rId20"/>
    <p:sldId id="276" r:id="rId21"/>
    <p:sldId id="277" r:id="rId22"/>
    <p:sldId id="278" r:id="rId23"/>
    <p:sldId id="279" r:id="rId24"/>
    <p:sldId id="281" r:id="rId25"/>
    <p:sldId id="289" r:id="rId26"/>
    <p:sldId id="290" r:id="rId27"/>
    <p:sldId id="282" r:id="rId28"/>
    <p:sldId id="283" r:id="rId29"/>
    <p:sldId id="284" r:id="rId30"/>
    <p:sldId id="294" r:id="rId31"/>
    <p:sldId id="286" r:id="rId32"/>
    <p:sldId id="287" r:id="rId33"/>
    <p:sldId id="300" r:id="rId34"/>
    <p:sldId id="288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F5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09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3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5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5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24575,'4'-5'0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6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7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8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5T06:31:49.7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10.5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17.7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1177 86 24575,'-3'-3'0,"0"0"0,1 0 0,-1 1 0,0-1 0,0 1 0,-1 0 0,1-1 0,0 1 0,-1 1 0,0-1 0,1 1 0,-1-1 0,0 1 0,-6-1 0,-58-7 0,59 8 0,-229-1 0,30 3 0,36-22 0,113 12 0,-109-4 0,156 14 15,-17-2-291,-1 2 0,1 1 0,0 2 0,-40 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21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587 2 24575,'-1'-1'0,"1"1"0,0 0 0,-1 0 0,1 0 0,-1 0 0,1 0 0,0-1 0,-1 1 0,1 0 0,-1 0 0,1 0 0,0 0 0,-1 0 0,1 0 0,-1 1 0,1-1 0,0 0 0,-1 0 0,1 0 0,-1 0 0,1 0 0,0 0 0,-1 1 0,1-1 0,0 0 0,-1 0 0,1 1 0,0-1 0,-1 0 0,1 0 0,0 1 0,0-1 0,-1 0 0,1 1 0,0-1 0,0 0 0,0 1 0,-1-1 0,1 1 0,0-1 0,0 0 0,0 1 0,-9 18 0,-72 239 0,79-253 0,1 1 0,-1-1 0,0 0 0,0 0 0,-1 1 0,0-1 0,0-1 0,0 1 0,0 0 0,-1-1 0,-6 7 0,6-8 0,0 0 0,-1-1 0,1 1 0,-1-1 0,1 0 0,-1 0 0,0-1 0,1 0 0,-1 1 0,0-2 0,0 1 0,0 0 0,-7-1 0,-31 2 0,-87-8 0,118 5 0,0-1 0,0-1 0,1 0 0,-1 0 0,1-1 0,-1-1 0,1 0 0,0 0 0,1-1 0,0 0 0,-1-1 0,-8-8 0,14 10 0,1 0 0,0-1 0,0 0 0,0 1 0,1-1 0,-1 0 0,1-1 0,1 1 0,-1 0 0,1-1 0,1 0 0,-1 1 0,1-1 0,-1-8 0,1 5 0,1 0 0,0-1 0,0 1 0,1-1 0,0 1 0,1-1 0,0 1 0,6-16 0,-6 23 0,-1 0 0,1 0 0,0 0 0,0 1 0,0-1 0,0 1 0,0 0 0,0-1 0,1 1 0,-1 0 0,1 0 0,-1 0 0,1 1 0,0-1 0,0 1 0,0-1 0,0 1 0,0 0 0,0 0 0,0 0 0,0 1 0,0-1 0,4 0 0,10 0 0,1 0 0,-1 2 0,22 2 0,-3 0 0,-28-4 0,1 2 0,0-1 0,0 1 0,-1 1 0,1 0 0,14 4 0,-21-5 0,1 1 0,-1-1 0,0 1 0,1-1 0,-1 1 0,0 0 0,0 0 0,0 0 0,0 0 0,0 0 0,-1 1 0,1-1 0,-1 0 0,1 1 0,-1-1 0,0 1 0,0-1 0,0 1 0,0 0 0,-1-1 0,1 1 0,-1 0 0,1 0 0,-1 4 0,0-3 0,0 0 0,1 0 0,-1 0 0,1-1 0,0 1 0,0 0 0,1 0 0,-1 0 0,3 4 0,-2-6 0,0 0 0,-1 0 0,1 0 0,0 0 0,0-1 0,0 1 0,0-1 0,0 1 0,1-1 0,-1 0 0,0 0 0,1 0 0,-1 0 0,0 0 0,6 1 0,23 3 0,0-1 0,0-2 0,0-1 0,51-4 0,-16 0 0,225 0 0,-282 2 0,-1-1 0,0 0 0,0 0 0,0-1 0,0 0 0,-1-1 0,1 0 0,-1 0 0,0 0 0,8-7 0,18-9 0,-27 16 0,24-12 0,37-15 0,-55 27 0,0 0 0,-1 1 0,1 0 0,1 1 0,-1 1 0,23-1 0,-25 2 0,4 0 0,0 0 0,1 1 0,-1 1 0,26 6 0,-37-7 0,1 0 0,-1 1 0,1-1 0,-1 1 0,0 0 0,0 0 0,0 0 0,0 0 0,0 1 0,0-1 0,0 1 0,-1-1 0,0 1 0,1 0 0,-1 0 0,0 0 0,0 0 0,0 1 0,-1-1 0,1 0 0,-1 1 0,0-1 0,1 8 0,2 35-1365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33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70 24575,'265'5'0,"474"70"0,-388-26 0,-514-79 0,-27 12 0,-222 7 0,406 11 0,0 1 0,0-1 0,0-1 0,0 1 0,0-1 0,0 0 0,0 0 0,0-1 0,1 1 0,-1-1 0,1-1 0,-7-2 0,12 5 0,0-1 0,0 1 0,0 0 0,-1 0 0,1 0 0,0 0 0,0 0 0,0 0 0,0-1 0,-1 1 0,1 0 0,0 0 0,0 0 0,0 0 0,0-1 0,0 1 0,0 0 0,-1 0 0,1 0 0,0-1 0,0 1 0,0 0 0,0 0 0,0 0 0,0-1 0,0 1 0,0 0 0,0 0 0,0 0 0,0-1 0,0 1 0,0 0 0,0 0 0,0-1 0,0 1 0,1 0 0,-1 0 0,0 0 0,0-1 0,0 1 0,0 0 0,0 0 0,0 0 0,0 0 0,1-1 0,-1 1 0,0 0 0,0 0 0,1 0 0,14-7 0,22 1 0,377-1 0,-260 9 0,66 0 0,261-3 0,-354-6 0,218-38 0,-335 43 0,9-2 0,0 0 0,0-1 0,21-9 0,-39 14 0,-1 0 0,0 0 0,1 0 0,-1 0 0,0-1 0,1 1 0,-1 0 0,1 0 0,-1 0 0,0 0 0,1 0 0,-1-1 0,0 1 0,1 0 0,-1 0 0,0-1 0,0 1 0,1 0 0,-1 0 0,0-1 0,0 1 0,1 0 0,-1-1 0,0 1 0,0 0 0,0-1 0,0 1 0,1 0 0,-1-1 0,0 1 0,0-1 0,0 1 0,0 0 0,0-1 0,-13-4 0,-25 2 0,-449 16 0,471-13 0,8 0 0,0 0 0,0 0 0,0 0 0,0 1 0,1 0 0,-1 1 0,0-1 0,1 2 0,-12 3 0,19-6 0,-1 0 0,1 0 0,0 0 0,-1 0 0,1 0 0,0 1 0,-1-1 0,1 0 0,0 0 0,-1 0 0,1 0 0,0 0 0,0 0 0,-1 1 0,1-1 0,0 0 0,-1 0 0,1 0 0,0 1 0,0-1 0,-1 0 0,1 0 0,0 1 0,0-1 0,0 0 0,-1 0 0,1 1 0,0-1 0,0 0 0,0 1 0,0-1 0,0 0 0,0 1 0,0-1 0,-1 0 0,1 1 0,0-1 0,0 0 0,0 1 0,0-1 0,1 1 0,-1-1 0,0 0 0,0 1 0,0-1 0,0 0 0,0 0 0,0 1 0,0-1 0,1 0 0,-1 1 0,0-1 0,0 0 0,0 1 0,1-1 0,-1 0 0,0 0 0,0 0 0,1 1 0,-1-1 0,0 0 0,1 0 0,-1 0 0,0 1 0,0-1 0,1 0 0,0 0 0,27 8 0,72 7 0,142 4 0,108-17 0,-200-4 0,963 1 0,-1529 1 0,2146 0 0,-1714-1 0,0 0 0,0-2 0,-1 0 0,1 0 0,22-9 0,1 0 0,87-17-1365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34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 24575,'1'2'0,"1"-1"0,-1 1 0,1-1 0,-1 1 0,1-1 0,-1 0 0,1 0 0,0 0 0,0 0 0,0 0 0,-1 0 0,1 0 0,0 0 0,0-1 0,0 1 0,3 0 0,37 5 0,-36-6 0,276 5 0,-157-7 0,-98 0 0,1-1 0,-1-1 0,27-9 0,-13 4 0,-20 2 0,-35 4 0,-38 1 0,51 2 0,-105 1-1365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0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1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1:53:42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0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8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8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0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4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2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3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1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0101" y="342082"/>
            <a:ext cx="1147179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4513064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39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4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3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3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0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1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8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3F1596-E6CA-486C-ADA2-A986BAA9547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4D0BAC-949B-41BD-B1D5-4287FD894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5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6.xml"/><Relationship Id="rId18" Type="http://schemas.openxmlformats.org/officeDocument/2006/relationships/customXml" Target="../ink/ink10.xml"/><Relationship Id="rId3" Type="http://schemas.openxmlformats.org/officeDocument/2006/relationships/customXml" Target="../ink/ink1.xml"/><Relationship Id="rId21" Type="http://schemas.openxmlformats.org/officeDocument/2006/relationships/image" Target="../media/image30.png"/><Relationship Id="rId7" Type="http://schemas.openxmlformats.org/officeDocument/2006/relationships/customXml" Target="../ink/ink3.xml"/><Relationship Id="rId12" Type="http://schemas.openxmlformats.org/officeDocument/2006/relationships/image" Target="../media/image28.png"/><Relationship Id="rId17" Type="http://schemas.openxmlformats.org/officeDocument/2006/relationships/customXml" Target="../ink/ink9.xml"/><Relationship Id="rId2" Type="http://schemas.openxmlformats.org/officeDocument/2006/relationships/image" Target="../media/image23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5.xml"/><Relationship Id="rId24" Type="http://schemas.openxmlformats.org/officeDocument/2006/relationships/customXml" Target="../ink/ink1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4.xml"/><Relationship Id="rId10" Type="http://schemas.openxmlformats.org/officeDocument/2006/relationships/image" Target="../media/image27.png"/><Relationship Id="rId19" Type="http://schemas.openxmlformats.org/officeDocument/2006/relationships/customXml" Target="../ink/ink11.xml"/><Relationship Id="rId4" Type="http://schemas.openxmlformats.org/officeDocument/2006/relationships/image" Target="../media/image240.png"/><Relationship Id="rId9" Type="http://schemas.openxmlformats.org/officeDocument/2006/relationships/customXml" Target="../ink/ink4.xml"/><Relationship Id="rId14" Type="http://schemas.openxmlformats.org/officeDocument/2006/relationships/image" Target="../media/image29.png"/><Relationship Id="rId22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B006-6004-FAB0-8D96-71E3DEEF6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225" y="3607140"/>
            <a:ext cx="9440338" cy="1601251"/>
          </a:xfrm>
        </p:spPr>
        <p:txBody>
          <a:bodyPr>
            <a:normAutofit fontScale="90000"/>
          </a:bodyPr>
          <a:lstStyle/>
          <a:p>
            <a:r>
              <a:rPr lang="xal-Cyrl-001" dirty="0"/>
              <a:t>Инструктаж для технических специалистов ОГЭ 2024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7EB2E4-549C-EC3C-2BC4-804113BBC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105240"/>
            <a:ext cx="2501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B006-6004-FAB0-8D96-71E3DEEF6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705" y="3584893"/>
            <a:ext cx="9144000" cy="1550987"/>
          </a:xfrm>
        </p:spPr>
        <p:txBody>
          <a:bodyPr>
            <a:normAutofit/>
          </a:bodyPr>
          <a:lstStyle/>
          <a:p>
            <a:r>
              <a:rPr lang="xal-Cyrl-001" dirty="0"/>
              <a:t>Английский язык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F3465E-8504-40CA-FF48-1F51996F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541779"/>
            <a:ext cx="2255215" cy="22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1D744-EF28-E037-18E0-0FBE3ED3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89" y="1266523"/>
            <a:ext cx="5630061" cy="432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DC79935-4544-B03D-D03A-00D4AF6B1CED}"/>
              </a:ext>
            </a:extLst>
          </p:cNvPr>
          <p:cNvSpPr txBox="1">
            <a:spLocks/>
          </p:cNvSpPr>
          <p:nvPr/>
        </p:nvSpPr>
        <p:spPr>
          <a:xfrm>
            <a:off x="1086643" y="167393"/>
            <a:ext cx="10018713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xal-Cyrl-001"/>
              <a:t> Установка автономной станции записи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0437B-D139-B8F1-03DB-E0B293072561}"/>
              </a:ext>
            </a:extLst>
          </p:cNvPr>
          <p:cNvSpPr txBox="1"/>
          <p:nvPr/>
        </p:nvSpPr>
        <p:spPr>
          <a:xfrm>
            <a:off x="6774084" y="1859339"/>
            <a:ext cx="52635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РАБОТА ПРОГРАММЫ</a:t>
            </a:r>
          </a:p>
          <a:p>
            <a:r>
              <a:rPr lang="ru-RU" b="1" dirty="0"/>
              <a:t>-выбор типа тестирования</a:t>
            </a:r>
          </a:p>
          <a:p>
            <a:r>
              <a:rPr lang="ru-RU" b="1" dirty="0"/>
              <a:t>-ввод кода аудитории и ППЭ</a:t>
            </a:r>
          </a:p>
          <a:p>
            <a:r>
              <a:rPr lang="ru-RU" b="1" dirty="0"/>
              <a:t>-проведение </a:t>
            </a:r>
            <a:r>
              <a:rPr lang="ru-RU" b="1" dirty="0" err="1"/>
              <a:t>тех.подготовки</a:t>
            </a:r>
            <a:endParaRPr lang="ru-RU" b="1" dirty="0"/>
          </a:p>
          <a:p>
            <a:r>
              <a:rPr lang="xal-Cyrl-001" b="1" dirty="0"/>
              <a:t>-</a:t>
            </a:r>
            <a:r>
              <a:rPr lang="ru-RU" b="1" dirty="0"/>
              <a:t>загрузка КИМ</a:t>
            </a:r>
          </a:p>
          <a:p>
            <a:r>
              <a:rPr lang="xal-Cyrl-001" b="1" dirty="0"/>
              <a:t>-</a:t>
            </a:r>
            <a:r>
              <a:rPr lang="ru-RU" b="1" dirty="0"/>
              <a:t>загрузка ключа доступа к КИМ</a:t>
            </a:r>
          </a:p>
          <a:p>
            <a:r>
              <a:rPr lang="xal-Cyrl-001" b="1" dirty="0"/>
              <a:t>-</a:t>
            </a:r>
            <a:r>
              <a:rPr lang="ru-RU" b="1" dirty="0"/>
              <a:t>ввод пароля организатора для начала  экзамена</a:t>
            </a:r>
          </a:p>
          <a:p>
            <a:r>
              <a:rPr lang="ru-RU" b="1" dirty="0"/>
              <a:t>-проведение экзамена</a:t>
            </a:r>
          </a:p>
          <a:p>
            <a:r>
              <a:rPr lang="xal-Cyrl-001" b="1" dirty="0"/>
              <a:t>-</a:t>
            </a:r>
            <a:r>
              <a:rPr lang="ru-RU" b="1" dirty="0"/>
              <a:t>закрытие экзамена</a:t>
            </a:r>
          </a:p>
          <a:p>
            <a:r>
              <a:rPr lang="ru-RU" b="1" dirty="0"/>
              <a:t>-выгрузка файлов экзамена</a:t>
            </a:r>
          </a:p>
          <a:p>
            <a:r>
              <a:rPr lang="xal-Cyrl-001" b="1" dirty="0"/>
              <a:t>-</a:t>
            </a:r>
            <a:r>
              <a:rPr lang="ru-RU" b="1" dirty="0"/>
              <a:t>выгрузка потоковой записи</a:t>
            </a:r>
          </a:p>
        </p:txBody>
      </p:sp>
    </p:spTree>
    <p:extLst>
      <p:ext uri="{BB962C8B-B14F-4D97-AF65-F5344CB8AC3E}">
        <p14:creationId xmlns:p14="http://schemas.microsoft.com/office/powerpoint/2010/main" val="25677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167393"/>
            <a:ext cx="10018713" cy="714375"/>
          </a:xfrm>
        </p:spPr>
        <p:txBody>
          <a:bodyPr/>
          <a:lstStyle/>
          <a:p>
            <a:r>
              <a:rPr lang="xal-Cyrl-001" dirty="0"/>
              <a:t>Выбор типа экзамена</a:t>
            </a:r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3F24D-75B2-66C4-8117-866931A99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72" y="957263"/>
            <a:ext cx="7012254" cy="5733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30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07" y="148097"/>
            <a:ext cx="10018713" cy="714375"/>
          </a:xfrm>
        </p:spPr>
        <p:txBody>
          <a:bodyPr/>
          <a:lstStyle/>
          <a:p>
            <a:r>
              <a:rPr lang="ru-RU" dirty="0"/>
              <a:t>В</a:t>
            </a:r>
            <a:r>
              <a:rPr lang="xal-Cyrl-001" dirty="0"/>
              <a:t>ыбор режима станции и авторизация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16F8A-E584-9F7E-1687-40384004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50" y="1637510"/>
            <a:ext cx="3771899" cy="1919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B6BFD-AD49-CE93-8468-13DDFDC1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881" y="4048083"/>
            <a:ext cx="4687639" cy="20408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1920241" y="2098090"/>
            <a:ext cx="5059680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2. Выбор режима работы станции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60B6F3-0304-CD3F-FEFC-0124B5E25080}"/>
              </a:ext>
            </a:extLst>
          </p:cNvPr>
          <p:cNvSpPr txBox="1">
            <a:spLocks/>
          </p:cNvSpPr>
          <p:nvPr/>
        </p:nvSpPr>
        <p:spPr>
          <a:xfrm>
            <a:off x="1920241" y="4711314"/>
            <a:ext cx="5059680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3. Ввод пароля техспециалиста</a:t>
            </a:r>
          </a:p>
          <a:p>
            <a:pPr algn="l"/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По умолчанию 12345678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167393"/>
            <a:ext cx="10018713" cy="714375"/>
          </a:xfrm>
        </p:spPr>
        <p:txBody>
          <a:bodyPr/>
          <a:lstStyle/>
          <a:p>
            <a:r>
              <a:rPr lang="xal-Cyrl-001" dirty="0"/>
              <a:t>Окно программы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F93D4-587F-7670-8493-5B2E3235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76" y="881768"/>
            <a:ext cx="6819846" cy="560232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E849DAB-803D-A865-EEEC-7848D3E0F947}"/>
              </a:ext>
            </a:extLst>
          </p:cNvPr>
          <p:cNvSpPr/>
          <p:nvPr/>
        </p:nvSpPr>
        <p:spPr>
          <a:xfrm>
            <a:off x="4045907" y="5437440"/>
            <a:ext cx="1916482" cy="8882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000" y="162381"/>
            <a:ext cx="6594319" cy="714375"/>
          </a:xfrm>
        </p:spPr>
        <p:txBody>
          <a:bodyPr>
            <a:normAutofit/>
          </a:bodyPr>
          <a:lstStyle/>
          <a:p>
            <a:r>
              <a:rPr lang="xal-Cyrl-001" sz="4000" dirty="0">
                <a:latin typeface="Calibri" panose="020F0502020204030204" pitchFamily="34" charset="0"/>
                <a:cs typeface="Calibri" panose="020F0502020204030204" pitchFamily="34" charset="0"/>
              </a:rPr>
              <a:t>Загрузка КИМ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3619FD-FD35-66E3-8AFA-9E9916730778}"/>
              </a:ext>
            </a:extLst>
          </p:cNvPr>
          <p:cNvSpPr txBox="1">
            <a:spLocks/>
          </p:cNvSpPr>
          <p:nvPr/>
        </p:nvSpPr>
        <p:spPr>
          <a:xfrm>
            <a:off x="2746819" y="1212283"/>
            <a:ext cx="6165687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Чтобы загрузить КИМ на  станцию нажмите</a:t>
            </a:r>
          </a:p>
          <a:p>
            <a:pPr algn="l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/>
              <a:t>выберете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 файл 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aes.dat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BB631E-8DBB-4A4E-285E-767FF6E56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" t="15911" r="80250" b="77917"/>
          <a:stretch/>
        </p:blipFill>
        <p:spPr>
          <a:xfrm>
            <a:off x="8498129" y="1207471"/>
            <a:ext cx="1894104" cy="509264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C1004CE4-ECF3-3D88-1844-D7B0153B53D1}"/>
              </a:ext>
            </a:extLst>
          </p:cNvPr>
          <p:cNvSpPr txBox="1"/>
          <p:nvPr/>
        </p:nvSpPr>
        <p:spPr>
          <a:xfrm>
            <a:off x="2267913" y="4457341"/>
            <a:ext cx="7656174" cy="1656415"/>
          </a:xfrm>
          <a:prstGeom prst="rect">
            <a:avLst/>
          </a:prstGeom>
        </p:spPr>
        <p:txBody>
          <a:bodyPr vert="horz" wrap="square" lIns="0" tIns="337185" rIns="0" bIns="0" rtlCol="0">
            <a:spAutoFit/>
          </a:bodyPr>
          <a:lstStyle/>
          <a:p>
            <a:pPr marL="1353820" algn="ctr">
              <a:lnSpc>
                <a:spcPct val="100000"/>
              </a:lnSpc>
              <a:spcBef>
                <a:spcPts val="2655"/>
              </a:spcBef>
            </a:pPr>
            <a:r>
              <a:rPr sz="2400" b="1" spc="20" dirty="0">
                <a:latin typeface="+mj-lt"/>
                <a:cs typeface="Tahoma"/>
              </a:rPr>
              <a:t>ИМЯ</a:t>
            </a:r>
            <a:r>
              <a:rPr sz="2400" b="1" spc="750" dirty="0">
                <a:latin typeface="+mj-lt"/>
                <a:cs typeface="Tahoma"/>
              </a:rPr>
              <a:t> </a:t>
            </a:r>
            <a:r>
              <a:rPr sz="2400" b="1" spc="295" dirty="0">
                <a:latin typeface="+mj-lt"/>
                <a:cs typeface="Tahoma"/>
              </a:rPr>
              <a:t>ФАЙЛА</a:t>
            </a:r>
            <a:r>
              <a:rPr sz="2400" b="1" spc="750" dirty="0">
                <a:latin typeface="+mj-lt"/>
                <a:cs typeface="Tahoma"/>
              </a:rPr>
              <a:t> </a:t>
            </a:r>
            <a:r>
              <a:rPr sz="2400" b="1" spc="35" dirty="0">
                <a:latin typeface="+mj-lt"/>
                <a:cs typeface="Tahoma"/>
              </a:rPr>
              <a:t>(DAT-ФАЙЛ)</a:t>
            </a:r>
            <a:endParaRPr sz="2400" dirty="0">
              <a:latin typeface="+mj-lt"/>
              <a:cs typeface="Tahoma"/>
            </a:endParaRPr>
          </a:p>
          <a:p>
            <a:pPr marL="985519" marR="5080" indent="-973455" algn="ctr">
              <a:lnSpc>
                <a:spcPct val="120300"/>
              </a:lnSpc>
              <a:spcBef>
                <a:spcPts val="730"/>
              </a:spcBef>
            </a:pPr>
            <a:r>
              <a:rPr sz="2400" b="1" spc="-195" dirty="0">
                <a:latin typeface="+mj-lt"/>
                <a:cs typeface="Roboto Bk"/>
              </a:rPr>
              <a:t>Код</a:t>
            </a:r>
            <a:r>
              <a:rPr sz="2400" b="1" spc="459" dirty="0">
                <a:latin typeface="+mj-lt"/>
                <a:cs typeface="Roboto Bk"/>
              </a:rPr>
              <a:t> </a:t>
            </a:r>
            <a:r>
              <a:rPr sz="2400" b="1" spc="-120" dirty="0">
                <a:latin typeface="+mj-lt"/>
                <a:cs typeface="Roboto Bk"/>
              </a:rPr>
              <a:t>предмета-Код</a:t>
            </a:r>
            <a:r>
              <a:rPr sz="2400" b="1" spc="465" dirty="0">
                <a:latin typeface="+mj-lt"/>
                <a:cs typeface="Roboto Bk"/>
              </a:rPr>
              <a:t> </a:t>
            </a:r>
            <a:r>
              <a:rPr sz="2400" b="1" spc="-15" dirty="0">
                <a:latin typeface="+mj-lt"/>
                <a:cs typeface="Roboto Bk"/>
              </a:rPr>
              <a:t>региона-Дата</a:t>
            </a:r>
            <a:r>
              <a:rPr sz="2400" b="1" spc="465" dirty="0">
                <a:latin typeface="+mj-lt"/>
                <a:cs typeface="Roboto Bk"/>
              </a:rPr>
              <a:t> </a:t>
            </a:r>
            <a:r>
              <a:rPr sz="2400" b="1" spc="-25" dirty="0">
                <a:latin typeface="+mj-lt"/>
                <a:cs typeface="Roboto Bk"/>
              </a:rPr>
              <a:t>проведения</a:t>
            </a:r>
            <a:r>
              <a:rPr sz="2400" b="1" spc="465" dirty="0">
                <a:latin typeface="+mj-lt"/>
                <a:cs typeface="Roboto Bk"/>
              </a:rPr>
              <a:t> </a:t>
            </a:r>
            <a:r>
              <a:rPr sz="2400" b="1" spc="-100" dirty="0">
                <a:latin typeface="+mj-lt"/>
                <a:cs typeface="Roboto Bk"/>
              </a:rPr>
              <a:t>экзамена- </a:t>
            </a:r>
            <a:r>
              <a:rPr sz="2400" b="1" spc="-980" dirty="0">
                <a:latin typeface="+mj-lt"/>
                <a:cs typeface="Roboto Bk"/>
              </a:rPr>
              <a:t> </a:t>
            </a:r>
            <a:r>
              <a:rPr sz="2400" b="1" spc="-25" dirty="0">
                <a:latin typeface="+mj-lt"/>
                <a:cs typeface="Roboto Bk"/>
              </a:rPr>
              <a:t>Контрольная</a:t>
            </a:r>
            <a:r>
              <a:rPr sz="2400" b="1" spc="470" dirty="0">
                <a:latin typeface="+mj-lt"/>
                <a:cs typeface="Roboto Bk"/>
              </a:rPr>
              <a:t> </a:t>
            </a:r>
            <a:r>
              <a:rPr sz="2400" b="1" spc="-135" dirty="0">
                <a:latin typeface="+mj-lt"/>
                <a:cs typeface="Roboto Bk"/>
              </a:rPr>
              <a:t>сумма</a:t>
            </a:r>
            <a:r>
              <a:rPr sz="2400" b="1" spc="470" dirty="0">
                <a:latin typeface="+mj-lt"/>
                <a:cs typeface="Roboto Bk"/>
              </a:rPr>
              <a:t> </a:t>
            </a:r>
            <a:r>
              <a:rPr sz="2400" b="1" dirty="0">
                <a:latin typeface="+mj-lt"/>
                <a:cs typeface="Roboto Bk"/>
              </a:rPr>
              <a:t>электронного</a:t>
            </a:r>
            <a:r>
              <a:rPr sz="2400" b="1" spc="475" dirty="0">
                <a:latin typeface="+mj-lt"/>
                <a:cs typeface="Roboto Bk"/>
              </a:rPr>
              <a:t> </a:t>
            </a:r>
            <a:r>
              <a:rPr sz="2400" b="1" spc="-245" dirty="0">
                <a:latin typeface="+mj-lt"/>
                <a:cs typeface="Roboto Bk"/>
              </a:rPr>
              <a:t>КИМ-</a:t>
            </a:r>
            <a:r>
              <a:rPr sz="2400" b="1" spc="470" dirty="0">
                <a:latin typeface="+mj-lt"/>
                <a:cs typeface="Roboto Bk"/>
              </a:rPr>
              <a:t> </a:t>
            </a:r>
            <a:r>
              <a:rPr sz="2400" b="1" spc="20" dirty="0">
                <a:latin typeface="+mj-lt"/>
                <a:cs typeface="Roboto Bk"/>
              </a:rPr>
              <a:t>aes.dat</a:t>
            </a:r>
            <a:endParaRPr sz="2400" dirty="0">
              <a:latin typeface="+mj-lt"/>
              <a:cs typeface="Roboto Bk"/>
            </a:endParaRPr>
          </a:p>
        </p:txBody>
      </p:sp>
      <p:pic>
        <p:nvPicPr>
          <p:cNvPr id="6" name="Рисунок 5" descr="13.JPG">
            <a:extLst>
              <a:ext uri="{FF2B5EF4-FFF2-40B4-BE49-F238E27FC236}">
                <a16:creationId xmlns:a16="http://schemas.microsoft.com/office/drawing/2014/main" id="{488DD3F1-C8CE-B190-63A8-33C3581F2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9176"/>
          <a:stretch/>
        </p:blipFill>
        <p:spPr>
          <a:xfrm>
            <a:off x="4276872" y="2047450"/>
            <a:ext cx="5162731" cy="253068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9A91E5B-0651-569E-16FC-484C29A65F11}"/>
              </a:ext>
            </a:extLst>
          </p:cNvPr>
          <p:cNvSpPr/>
          <p:nvPr/>
        </p:nvSpPr>
        <p:spPr>
          <a:xfrm>
            <a:off x="4371584" y="3028205"/>
            <a:ext cx="1302707" cy="3275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1" y="394433"/>
            <a:ext cx="7798280" cy="71437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технической подготовки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xal-Cyrl-001" sz="4000" dirty="0">
                <a:latin typeface="Calibri" panose="020F0502020204030204" pitchFamily="34" charset="0"/>
                <a:cs typeface="Calibri" panose="020F0502020204030204" pitchFamily="34" charset="0"/>
              </a:rPr>
              <a:t>накануне экзамена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3619FD-FD35-66E3-8AFA-9E9916730778}"/>
              </a:ext>
            </a:extLst>
          </p:cNvPr>
          <p:cNvSpPr txBox="1">
            <a:spLocks/>
          </p:cNvSpPr>
          <p:nvPr/>
        </p:nvSpPr>
        <p:spPr>
          <a:xfrm>
            <a:off x="1178696" y="2702003"/>
            <a:ext cx="3869728" cy="23801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l">
              <a:lnSpc>
                <a:spcPct val="100000"/>
              </a:lnSpc>
              <a:spcBef>
                <a:spcPts val="740"/>
              </a:spcBef>
            </a:pPr>
            <a:r>
              <a:rPr lang="ru-RU" sz="4000" spc="195" dirty="0">
                <a:cs typeface="Trebuchet MS"/>
              </a:rPr>
              <a:t>-</a:t>
            </a:r>
            <a:r>
              <a:rPr lang="ru-RU" sz="4000" spc="-215" dirty="0">
                <a:cs typeface="Trebuchet MS"/>
              </a:rPr>
              <a:t> </a:t>
            </a:r>
            <a:r>
              <a:rPr lang="ru-RU" sz="4000" b="1" spc="55" dirty="0">
                <a:cs typeface="Trebuchet MS"/>
              </a:rPr>
              <a:t>произвести</a:t>
            </a:r>
            <a:r>
              <a:rPr lang="ru-RU" sz="4000" b="1" spc="-215" dirty="0">
                <a:cs typeface="Trebuchet MS"/>
              </a:rPr>
              <a:t> </a:t>
            </a:r>
            <a:r>
              <a:rPr lang="ru-RU" sz="4000" b="1" spc="75" dirty="0">
                <a:cs typeface="Trebuchet MS"/>
              </a:rPr>
              <a:t>тестовую</a:t>
            </a:r>
            <a:r>
              <a:rPr lang="ru-RU" sz="4000" b="1" spc="-215" dirty="0">
                <a:cs typeface="Trebuchet MS"/>
              </a:rPr>
              <a:t> </a:t>
            </a:r>
            <a:r>
              <a:rPr lang="ru-RU" sz="4000" b="1" spc="25" dirty="0">
                <a:cs typeface="Trebuchet MS"/>
              </a:rPr>
              <a:t>запись</a:t>
            </a:r>
            <a:endParaRPr lang="ru-RU" sz="4000" dirty="0">
              <a:cs typeface="Trebuchet MS"/>
            </a:endParaRPr>
          </a:p>
          <a:p>
            <a:pPr marL="12065" algn="l">
              <a:lnSpc>
                <a:spcPct val="100000"/>
              </a:lnSpc>
              <a:spcBef>
                <a:spcPts val="645"/>
              </a:spcBef>
              <a:tabLst>
                <a:tab pos="299085" algn="l"/>
              </a:tabLst>
            </a:pPr>
            <a:r>
              <a:rPr lang="xal-Cyrl-001" sz="4000" b="1" spc="65" dirty="0">
                <a:cs typeface="Trebuchet MS"/>
              </a:rPr>
              <a:t>- </a:t>
            </a:r>
            <a:r>
              <a:rPr lang="ru-RU" sz="4000" b="1" spc="65" dirty="0">
                <a:cs typeface="Trebuchet MS"/>
              </a:rPr>
              <a:t>прослушать</a:t>
            </a:r>
            <a:r>
              <a:rPr lang="ru-RU" sz="4000" b="1" spc="-225" dirty="0">
                <a:cs typeface="Trebuchet MS"/>
              </a:rPr>
              <a:t> </a:t>
            </a:r>
            <a:r>
              <a:rPr lang="ru-RU" sz="4000" b="1" spc="75" dirty="0">
                <a:cs typeface="Trebuchet MS"/>
              </a:rPr>
              <a:t>тестовую</a:t>
            </a:r>
            <a:r>
              <a:rPr lang="ru-RU" sz="4000" b="1" spc="-220" dirty="0">
                <a:cs typeface="Trebuchet MS"/>
              </a:rPr>
              <a:t> </a:t>
            </a:r>
            <a:r>
              <a:rPr lang="ru-RU" sz="4000" b="1" spc="25" dirty="0">
                <a:cs typeface="Trebuchet MS"/>
              </a:rPr>
              <a:t>запись</a:t>
            </a:r>
            <a:endParaRPr lang="ru-RU" sz="4000" dirty="0">
              <a:cs typeface="Trebuchet MS"/>
            </a:endParaRPr>
          </a:p>
          <a:p>
            <a:pPr marL="12700" marR="5080" algn="l">
              <a:lnSpc>
                <a:spcPct val="115799"/>
              </a:lnSpc>
              <a:buChar char="-"/>
              <a:tabLst>
                <a:tab pos="299085" algn="l"/>
              </a:tabLst>
            </a:pPr>
            <a:r>
              <a:rPr lang="ru-RU" sz="4000" b="1" spc="45" dirty="0">
                <a:cs typeface="Trebuchet MS"/>
              </a:rPr>
              <a:t>подтвердить </a:t>
            </a:r>
            <a:r>
              <a:rPr lang="ru-RU" sz="4000" b="1" spc="100" dirty="0">
                <a:cs typeface="Trebuchet MS"/>
              </a:rPr>
              <a:t>работоспособность </a:t>
            </a:r>
            <a:r>
              <a:rPr lang="ru-RU" sz="4000" b="1" spc="105" dirty="0">
                <a:cs typeface="Trebuchet MS"/>
              </a:rPr>
              <a:t> </a:t>
            </a:r>
            <a:r>
              <a:rPr lang="ru-RU" sz="4000" b="1" spc="40" dirty="0">
                <a:cs typeface="Trebuchet MS"/>
              </a:rPr>
              <a:t>программных</a:t>
            </a:r>
            <a:r>
              <a:rPr lang="ru-RU" sz="4000" b="1" spc="-225" dirty="0">
                <a:cs typeface="Trebuchet MS"/>
              </a:rPr>
              <a:t> </a:t>
            </a:r>
            <a:r>
              <a:rPr lang="ru-RU" sz="4000" b="1" spc="30" dirty="0">
                <a:cs typeface="Trebuchet MS"/>
              </a:rPr>
              <a:t>и</a:t>
            </a:r>
            <a:r>
              <a:rPr lang="ru-RU" sz="4000" b="1" spc="-220" dirty="0">
                <a:cs typeface="Trebuchet MS"/>
              </a:rPr>
              <a:t> </a:t>
            </a:r>
            <a:r>
              <a:rPr lang="ru-RU" sz="4000" b="1" spc="5" dirty="0">
                <a:cs typeface="Trebuchet MS"/>
              </a:rPr>
              <a:t>технических</a:t>
            </a:r>
            <a:r>
              <a:rPr lang="ru-RU" sz="4000" b="1" spc="-220" dirty="0">
                <a:cs typeface="Trebuchet MS"/>
              </a:rPr>
              <a:t> </a:t>
            </a:r>
            <a:r>
              <a:rPr lang="ru-RU" sz="4000" b="1" spc="100" dirty="0">
                <a:cs typeface="Trebuchet MS"/>
              </a:rPr>
              <a:t>средств </a:t>
            </a:r>
            <a:r>
              <a:rPr lang="ru-RU" sz="4000" b="1" spc="-1010" dirty="0">
                <a:cs typeface="Trebuchet MS"/>
              </a:rPr>
              <a:t> </a:t>
            </a:r>
            <a:r>
              <a:rPr lang="ru-RU" sz="4000" b="1" spc="40" dirty="0">
                <a:cs typeface="Trebuchet MS"/>
              </a:rPr>
              <a:t>записи</a:t>
            </a:r>
            <a:r>
              <a:rPr lang="ru-RU" sz="4000" b="1" spc="-210" dirty="0">
                <a:cs typeface="Trebuchet MS"/>
              </a:rPr>
              <a:t> </a:t>
            </a:r>
            <a:r>
              <a:rPr lang="ru-RU" sz="4000" b="1" spc="30" dirty="0">
                <a:cs typeface="Trebuchet MS"/>
              </a:rPr>
              <a:t>и</a:t>
            </a:r>
            <a:r>
              <a:rPr lang="ru-RU" sz="4000" b="1" spc="-204" dirty="0">
                <a:cs typeface="Trebuchet MS"/>
              </a:rPr>
              <a:t> </a:t>
            </a:r>
            <a:r>
              <a:rPr lang="ru-RU" sz="4000" b="1" spc="50" dirty="0">
                <a:cs typeface="Trebuchet MS"/>
              </a:rPr>
              <a:t>воспроизведения</a:t>
            </a:r>
            <a:r>
              <a:rPr lang="ru-RU" sz="4000" b="1" spc="-204" dirty="0">
                <a:cs typeface="Trebuchet MS"/>
              </a:rPr>
              <a:t> </a:t>
            </a:r>
            <a:r>
              <a:rPr lang="ru-RU" sz="4000" b="1" spc="-70" dirty="0">
                <a:cs typeface="Trebuchet MS"/>
              </a:rPr>
              <a:t>звука.</a:t>
            </a:r>
            <a:endParaRPr lang="ru-RU" sz="4000" dirty="0">
              <a:cs typeface="Trebuchet M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C3FFD1-CF57-3E69-A4DA-17C9768C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29" y="1526965"/>
            <a:ext cx="6891810" cy="4730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50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840" y="97492"/>
            <a:ext cx="7798280" cy="714375"/>
          </a:xfrm>
        </p:spPr>
        <p:txBody>
          <a:bodyPr>
            <a:normAutofit/>
          </a:bodyPr>
          <a:lstStyle/>
          <a:p>
            <a:r>
              <a:rPr lang="xal-Cyrl-001" sz="4000" dirty="0">
                <a:latin typeface="Calibri" panose="020F0502020204030204" pitchFamily="34" charset="0"/>
                <a:cs typeface="Calibri" panose="020F0502020204030204" pitchFamily="34" charset="0"/>
              </a:rPr>
              <a:t>Выгрузка акта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197A0-7D9B-08A9-B59B-38E80D34E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9" y="876756"/>
            <a:ext cx="8412480" cy="5873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E2FE4-4782-0570-7BED-2669912C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520" y="2641282"/>
            <a:ext cx="198120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EB87C40-E9ED-A0B5-94A4-4133E5A32C78}"/>
              </a:ext>
            </a:extLst>
          </p:cNvPr>
          <p:cNvSpPr/>
          <p:nvPr/>
        </p:nvSpPr>
        <p:spPr>
          <a:xfrm>
            <a:off x="744855" y="3006247"/>
            <a:ext cx="1512570" cy="331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4D92AE1-DDD1-4835-F0B4-76D9451CE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3" y="1322206"/>
            <a:ext cx="10382641" cy="4973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721" y="226067"/>
            <a:ext cx="8525038" cy="7143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агрузка акта техподготовки в ЛК ГИА – 9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lk9.rustest.ru</a:t>
            </a:r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D3D0CD-1873-EB4E-B969-6008AC89CD2E}"/>
              </a:ext>
            </a:extLst>
          </p:cNvPr>
          <p:cNvSpPr txBox="1">
            <a:spLocks/>
          </p:cNvSpPr>
          <p:nvPr/>
        </p:nvSpPr>
        <p:spPr>
          <a:xfrm>
            <a:off x="2392681" y="3282306"/>
            <a:ext cx="9262301" cy="22167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28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F25A80FE-1A40-1CB7-54E7-F0918AC46D49}"/>
              </a:ext>
            </a:extLst>
          </p:cNvPr>
          <p:cNvGrpSpPr/>
          <p:nvPr/>
        </p:nvGrpSpPr>
        <p:grpSpPr>
          <a:xfrm>
            <a:off x="8094820" y="1872160"/>
            <a:ext cx="360" cy="47880"/>
            <a:chOff x="7965280" y="1874320"/>
            <a:chExt cx="360" cy="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37109543-1905-4636-B890-2271EBEAAF5F}"/>
                    </a:ext>
                  </a:extLst>
                </p14:cNvPr>
                <p14:cNvContentPartPr/>
                <p14:nvPr/>
              </p14:nvContentPartPr>
              <p14:xfrm>
                <a:off x="7965280" y="1874320"/>
                <a:ext cx="360" cy="36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37109543-1905-4636-B890-2271EBEAAF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02640" y="18116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86268181-6A64-7EEA-762F-13A8685BFEED}"/>
                    </a:ext>
                  </a:extLst>
                </p14:cNvPr>
                <p14:cNvContentPartPr/>
                <p14:nvPr/>
              </p14:nvContentPartPr>
              <p14:xfrm>
                <a:off x="7965280" y="1920040"/>
                <a:ext cx="360" cy="216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86268181-6A64-7EEA-762F-13A8685BFE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02640" y="1857040"/>
                  <a:ext cx="1260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BE102F13-A684-B24C-D783-BEBAA5FE65CC}"/>
                  </a:ext>
                </a:extLst>
              </p14:cNvPr>
              <p14:cNvContentPartPr/>
              <p14:nvPr/>
            </p14:nvContentPartPr>
            <p14:xfrm>
              <a:off x="3982070" y="1452660"/>
              <a:ext cx="423720" cy="31320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BE102F13-A684-B24C-D783-BEBAA5FE65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19430" y="1389660"/>
                <a:ext cx="5493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2BE2430D-C522-440E-FA0F-16D4A5B50A65}"/>
                  </a:ext>
                </a:extLst>
              </p14:cNvPr>
              <p14:cNvContentPartPr/>
              <p14:nvPr/>
            </p14:nvContentPartPr>
            <p14:xfrm>
              <a:off x="5422640" y="1852360"/>
              <a:ext cx="517680" cy="135360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2BE2430D-C522-440E-FA0F-16D4A5B50A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0000" y="1789360"/>
                <a:ext cx="64332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F4D80B1-62AC-594C-E9DF-D5D6B85A6030}"/>
              </a:ext>
            </a:extLst>
          </p:cNvPr>
          <p:cNvGrpSpPr/>
          <p:nvPr/>
        </p:nvGrpSpPr>
        <p:grpSpPr>
          <a:xfrm>
            <a:off x="8158040" y="1468320"/>
            <a:ext cx="2807640" cy="72000"/>
            <a:chOff x="8158040" y="1468320"/>
            <a:chExt cx="280764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FCAB6ED2-82D2-CCFF-64EB-753A1C58563E}"/>
                    </a:ext>
                  </a:extLst>
                </p14:cNvPr>
                <p14:cNvContentPartPr/>
                <p14:nvPr/>
              </p14:nvContentPartPr>
              <p14:xfrm>
                <a:off x="8158040" y="1468320"/>
                <a:ext cx="1926720" cy="7200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FCAB6ED2-82D2-CCFF-64EB-753A1C5856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95400" y="1405320"/>
                  <a:ext cx="2052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233EF329-C252-F167-95FC-AE36805C61F8}"/>
                    </a:ext>
                  </a:extLst>
                </p14:cNvPr>
                <p14:cNvContentPartPr/>
                <p14:nvPr/>
              </p14:nvContentPartPr>
              <p14:xfrm>
                <a:off x="10718720" y="1493160"/>
                <a:ext cx="246960" cy="1620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233EF329-C252-F167-95FC-AE36805C61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55720" y="1430160"/>
                  <a:ext cx="37260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3BB79E5B-8EF0-1B95-B658-17884381C4E7}"/>
                  </a:ext>
                </a:extLst>
              </p14:cNvPr>
              <p14:cNvContentPartPr/>
              <p14:nvPr/>
            </p14:nvContentPartPr>
            <p14:xfrm>
              <a:off x="6392820" y="5033920"/>
              <a:ext cx="360" cy="36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3BB79E5B-8EF0-1B95-B658-17884381C4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0180" y="49709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B2D805D0-657B-D51F-F9D2-E19067AECDCE}"/>
                  </a:ext>
                </a:extLst>
              </p14:cNvPr>
              <p14:cNvContentPartPr/>
              <p14:nvPr/>
            </p14:nvContentPartPr>
            <p14:xfrm>
              <a:off x="6608520" y="5036100"/>
              <a:ext cx="360" cy="360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B2D805D0-657B-D51F-F9D2-E19067AECD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5880" y="49731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3C6FA71D-AB03-4571-7A77-2D2BA6B43321}"/>
                  </a:ext>
                </a:extLst>
              </p14:cNvPr>
              <p14:cNvContentPartPr/>
              <p14:nvPr/>
            </p14:nvContentPartPr>
            <p14:xfrm>
              <a:off x="6176760" y="5033920"/>
              <a:ext cx="360" cy="36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3C6FA71D-AB03-4571-7A77-2D2BA6B433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4120" y="49709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E1EAEB57-3029-EAA0-2B15-6A02A159A8B8}"/>
                  </a:ext>
                </a:extLst>
              </p14:cNvPr>
              <p14:cNvContentPartPr/>
              <p14:nvPr/>
            </p14:nvContentPartPr>
            <p14:xfrm>
              <a:off x="6847800" y="5033560"/>
              <a:ext cx="360" cy="360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E1EAEB57-3029-EAA0-2B15-6A02A159A8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4800" y="4970560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DCD4A05-C26B-AB4A-0823-3CD25B823B63}"/>
              </a:ext>
            </a:extLst>
          </p:cNvPr>
          <p:cNvGrpSpPr/>
          <p:nvPr/>
        </p:nvGrpSpPr>
        <p:grpSpPr>
          <a:xfrm>
            <a:off x="6135380" y="3796615"/>
            <a:ext cx="225720" cy="31320"/>
            <a:chOff x="6024680" y="3951560"/>
            <a:chExt cx="225720" cy="3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85D4EA2C-11CE-BFC0-1E9D-2CC804E6CD56}"/>
                    </a:ext>
                  </a:extLst>
                </p14:cNvPr>
                <p14:cNvContentPartPr/>
                <p14:nvPr/>
              </p14:nvContentPartPr>
              <p14:xfrm>
                <a:off x="6024680" y="3951560"/>
                <a:ext cx="360" cy="3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85D4EA2C-11CE-BFC0-1E9D-2CC804E6CD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61680" y="38889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43A736D3-8C55-06FA-8F55-8A7AA92C1DF9}"/>
                    </a:ext>
                  </a:extLst>
                </p14:cNvPr>
                <p14:cNvContentPartPr/>
                <p14:nvPr/>
              </p14:nvContentPartPr>
              <p14:xfrm>
                <a:off x="6248240" y="3980720"/>
                <a:ext cx="2160" cy="216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43A736D3-8C55-06FA-8F55-8A7AA92C1D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85600" y="3917720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E4C4A7B6-3A8C-E00F-F2FF-FF4EA69746CE}"/>
              </a:ext>
            </a:extLst>
          </p:cNvPr>
          <p:cNvGrpSpPr/>
          <p:nvPr/>
        </p:nvGrpSpPr>
        <p:grpSpPr>
          <a:xfrm>
            <a:off x="6655710" y="3784735"/>
            <a:ext cx="264600" cy="82080"/>
            <a:chOff x="6684920" y="3951560"/>
            <a:chExt cx="26460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13316D47-AE46-B59E-9628-7ED77A3A5D3C}"/>
                    </a:ext>
                  </a:extLst>
                </p14:cNvPr>
                <p14:cNvContentPartPr/>
                <p14:nvPr/>
              </p14:nvContentPartPr>
              <p14:xfrm>
                <a:off x="6684920" y="4033280"/>
                <a:ext cx="360" cy="36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13316D47-AE46-B59E-9628-7ED77A3A5D3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22280" y="39702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B6828673-8CAD-43BA-D9CC-622C3AA57873}"/>
                    </a:ext>
                  </a:extLst>
                </p14:cNvPr>
                <p14:cNvContentPartPr/>
                <p14:nvPr/>
              </p14:nvContentPartPr>
              <p14:xfrm>
                <a:off x="6949160" y="3972440"/>
                <a:ext cx="360" cy="36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B6828673-8CAD-43BA-D9CC-622C3AA5787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86160" y="39094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59D4FA9C-0F90-289B-A7B7-F1C528EC6596}"/>
                    </a:ext>
                  </a:extLst>
                </p14:cNvPr>
                <p14:cNvContentPartPr/>
                <p14:nvPr/>
              </p14:nvContentPartPr>
              <p14:xfrm>
                <a:off x="6695000" y="3951560"/>
                <a:ext cx="360" cy="36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59D4FA9C-0F90-289B-A7B7-F1C528EC65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32360" y="38889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5A366DD-10D8-BB06-3A48-131C1CB65234}"/>
              </a:ext>
            </a:extLst>
          </p:cNvPr>
          <p:cNvSpPr/>
          <p:nvPr/>
        </p:nvSpPr>
        <p:spPr>
          <a:xfrm>
            <a:off x="1235256" y="2390307"/>
            <a:ext cx="1458311" cy="5889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D31E329E-9E02-D245-831C-706702BD174F}"/>
              </a:ext>
            </a:extLst>
          </p:cNvPr>
          <p:cNvSpPr/>
          <p:nvPr/>
        </p:nvSpPr>
        <p:spPr>
          <a:xfrm>
            <a:off x="2824645" y="2195601"/>
            <a:ext cx="1157425" cy="2658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54925626-96D6-B453-E9D3-C515407E0FBE}"/>
              </a:ext>
            </a:extLst>
          </p:cNvPr>
          <p:cNvSpPr/>
          <p:nvPr/>
        </p:nvSpPr>
        <p:spPr>
          <a:xfrm>
            <a:off x="7299941" y="3429000"/>
            <a:ext cx="1157425" cy="2658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638" y="272146"/>
            <a:ext cx="6014721" cy="7143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агрузка ключа в день проведения экзамена из ЛК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A8301-CF40-25DB-5B9F-6625DFC6B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b="7922"/>
          <a:stretch/>
        </p:blipFill>
        <p:spPr>
          <a:xfrm>
            <a:off x="537790" y="1341451"/>
            <a:ext cx="11116419" cy="524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C39824F-C73B-B32B-14EF-82268AEBAC94}"/>
              </a:ext>
            </a:extLst>
          </p:cNvPr>
          <p:cNvSpPr/>
          <p:nvPr/>
        </p:nvSpPr>
        <p:spPr>
          <a:xfrm>
            <a:off x="637616" y="3023114"/>
            <a:ext cx="1374064" cy="2886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68C554F-6080-F100-66E2-89105736BD62}"/>
              </a:ext>
            </a:extLst>
          </p:cNvPr>
          <p:cNvSpPr/>
          <p:nvPr/>
        </p:nvSpPr>
        <p:spPr>
          <a:xfrm>
            <a:off x="5285816" y="2472690"/>
            <a:ext cx="648259" cy="2611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40E5B33-7075-F43A-C783-0AB0BE75B359}"/>
              </a:ext>
            </a:extLst>
          </p:cNvPr>
          <p:cNvSpPr/>
          <p:nvPr/>
        </p:nvSpPr>
        <p:spPr>
          <a:xfrm>
            <a:off x="10206990" y="3572371"/>
            <a:ext cx="1267776" cy="2886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B006-6004-FAB0-8D96-71E3DEEF6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8520" y="4178300"/>
            <a:ext cx="6659880" cy="1129426"/>
          </a:xfrm>
        </p:spPr>
        <p:txBody>
          <a:bodyPr>
            <a:normAutofit/>
          </a:bodyPr>
          <a:lstStyle/>
          <a:p>
            <a:pPr algn="ctr"/>
            <a:r>
              <a:rPr lang="xal-Cyrl-001" dirty="0"/>
              <a:t>ИКТ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663471-7C18-7802-5C43-670D87C0A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06" y="1728074"/>
            <a:ext cx="2348626" cy="23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98" y="68206"/>
            <a:ext cx="8987001" cy="714375"/>
          </a:xfrm>
        </p:spPr>
        <p:txBody>
          <a:bodyPr>
            <a:normAutofit/>
          </a:bodyPr>
          <a:lstStyle/>
          <a:p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Загрузка ключа на станцию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845DEB-A332-9A99-90AC-355F2B9C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90" y="1000126"/>
            <a:ext cx="11198419" cy="5550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534E80-E89C-81C3-19D3-2F8AEDCDC867}"/>
                  </a:ext>
                </a:extLst>
              </p14:cNvPr>
              <p14:cNvContentPartPr/>
              <p14:nvPr/>
            </p14:nvContentPartPr>
            <p14:xfrm>
              <a:off x="6838590" y="298293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534E80-E89C-81C3-19D3-2F8AEDCDC8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5950" y="291993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9FDE69A-547C-6406-6B2F-39F9BDB31182}"/>
              </a:ext>
            </a:extLst>
          </p:cNvPr>
          <p:cNvSpPr/>
          <p:nvPr/>
        </p:nvSpPr>
        <p:spPr>
          <a:xfrm>
            <a:off x="587073" y="2238825"/>
            <a:ext cx="1380623" cy="2960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88361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экзамена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805CA-CF49-0D65-FEBC-5AF90AE498E9}"/>
              </a:ext>
            </a:extLst>
          </p:cNvPr>
          <p:cNvSpPr txBox="1"/>
          <p:nvPr/>
        </p:nvSpPr>
        <p:spPr>
          <a:xfrm>
            <a:off x="2042330" y="4379583"/>
            <a:ext cx="7553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начала проведения экзамена нажмите</a:t>
            </a:r>
            <a:r>
              <a:rPr lang="xal-Cyrl-001" dirty="0"/>
              <a:t>                            </a:t>
            </a:r>
            <a:r>
              <a:rPr lang="ru-RU" dirty="0"/>
              <a:t>,</a:t>
            </a:r>
          </a:p>
          <a:p>
            <a:r>
              <a:rPr lang="ru-RU" dirty="0"/>
              <a:t>откроется окно проведения экзамена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4E0B3-9CEB-49E8-D889-C9D4D5F8BFB6}"/>
              </a:ext>
            </a:extLst>
          </p:cNvPr>
          <p:cNvSpPr txBox="1"/>
          <p:nvPr/>
        </p:nvSpPr>
        <p:spPr>
          <a:xfrm>
            <a:off x="2392681" y="96735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Перед проведение экзамена обязательно нужно выбрать устройство записи</a:t>
            </a:r>
          </a:p>
          <a:p>
            <a:r>
              <a:rPr lang="ru-RU" dirty="0"/>
              <a:t>фона и устройство записи участника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C86CF3-7A30-E13C-E784-836B3570F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90" y="2211896"/>
            <a:ext cx="9316043" cy="173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95823-7225-CDA0-E492-B231F4CE0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12" y="4437174"/>
            <a:ext cx="2069271" cy="5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16022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Стартовая страница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6D5F9A-AF01-8925-EB5B-6B606CBF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898415"/>
            <a:ext cx="10007600" cy="566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2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16022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Ввод штрихкода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EB174-6E08-61CF-1C17-837A9E59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98" y="1059131"/>
            <a:ext cx="9803603" cy="549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6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9" y="150474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Начало экзамена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258FF-6F7B-5BD9-01F3-11395178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09" y="1569471"/>
            <a:ext cx="9116981" cy="512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2F30C8-D1CC-4F97-5120-0D890CA6517D}"/>
              </a:ext>
            </a:extLst>
          </p:cNvPr>
          <p:cNvSpPr txBox="1">
            <a:spLocks/>
          </p:cNvSpPr>
          <p:nvPr/>
        </p:nvSpPr>
        <p:spPr>
          <a:xfrm>
            <a:off x="3529182" y="874602"/>
            <a:ext cx="5480876" cy="4388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Пароль организатора по умолчанию 1234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06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16022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Экзамен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закончен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6ADD9-7BDC-F47D-2948-90FA20D3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855096"/>
            <a:ext cx="10227733" cy="575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3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16022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Экзамен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 закончен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032F10-5675-3967-52DF-94B0CAECC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5"/>
          <a:stretch/>
        </p:blipFill>
        <p:spPr>
          <a:xfrm>
            <a:off x="1913179" y="965200"/>
            <a:ext cx="8365641" cy="5518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9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512" y="38635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Завершение экзамена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C7140-74C9-EBBF-E1A9-E3E457BA0675}"/>
              </a:ext>
            </a:extLst>
          </p:cNvPr>
          <p:cNvSpPr txBox="1"/>
          <p:nvPr/>
        </p:nvSpPr>
        <p:spPr>
          <a:xfrm>
            <a:off x="1702512" y="1681022"/>
            <a:ext cx="9994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завершения экзамена нажмите </a:t>
            </a:r>
            <a:r>
              <a:rPr lang="xal-Cyrl-001" dirty="0"/>
              <a:t>                              </a:t>
            </a:r>
            <a:r>
              <a:rPr lang="ru-RU" dirty="0"/>
              <a:t>и подтвердите</a:t>
            </a:r>
            <a:r>
              <a:rPr lang="xal-Cyrl-001" dirty="0"/>
              <a:t> </a:t>
            </a:r>
            <a:r>
              <a:rPr lang="ru-RU" dirty="0"/>
              <a:t>выход вводом пароля</a:t>
            </a:r>
            <a:r>
              <a:rPr lang="xal-Cyrl-001" dirty="0"/>
              <a:t> </a:t>
            </a:r>
            <a:r>
              <a:rPr lang="ru-RU" dirty="0"/>
              <a:t>технического специалиста. После успешного закрытия экзамена</a:t>
            </a:r>
            <a:r>
              <a:rPr lang="xal-Cyrl-001" dirty="0"/>
              <a:t> </a:t>
            </a:r>
            <a:r>
              <a:rPr lang="ru-RU" dirty="0"/>
              <a:t>программа сообщит об этом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F6A8EC-53FF-AB66-179B-3F075639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10" y="1705173"/>
            <a:ext cx="1318652" cy="3232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72B538-76CD-0AA5-7958-290A32E76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869" y="3429000"/>
            <a:ext cx="2594668" cy="2203293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A3BF8034-F6D7-4D2B-B496-05F04B35B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452" r="80528" b="27384"/>
          <a:stretch/>
        </p:blipFill>
        <p:spPr>
          <a:xfrm>
            <a:off x="2467298" y="2713285"/>
            <a:ext cx="2914012" cy="30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16022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Выгрузка файлов экзамена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E2E2D-15E5-8C94-0CFE-F29E9DABCC5B}"/>
              </a:ext>
            </a:extLst>
          </p:cNvPr>
          <p:cNvSpPr txBox="1"/>
          <p:nvPr/>
        </p:nvSpPr>
        <p:spPr>
          <a:xfrm>
            <a:off x="1638300" y="1265573"/>
            <a:ext cx="9842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сохранения записей всех участников в виде файлов нажмите </a:t>
            </a:r>
            <a:r>
              <a:rPr lang="xal-Cyrl-001" dirty="0"/>
              <a:t>             </a:t>
            </a:r>
            <a:r>
              <a:rPr lang="ru-RU" dirty="0"/>
              <a:t>.</a:t>
            </a:r>
          </a:p>
          <a:p>
            <a:r>
              <a:rPr lang="ru-RU" dirty="0"/>
              <a:t>В окне «Обзор папок» выберите папку для сохранения файлов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3BC18-D3DD-B954-1E57-D91C95C7BC66}"/>
              </a:ext>
            </a:extLst>
          </p:cNvPr>
          <p:cNvSpPr txBox="1"/>
          <p:nvPr/>
        </p:nvSpPr>
        <p:spPr>
          <a:xfrm>
            <a:off x="3238500" y="23030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Нажав кнопку «ОК», выгрузка экзамена будет завершена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B5D68-A24D-0E0C-B7E6-5FB31088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87" y="3429000"/>
            <a:ext cx="7884070" cy="19463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6F7B7B-9E5B-ECAE-A805-A66693D8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5" y="1236313"/>
            <a:ext cx="14287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16022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Выгрузка 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журнала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BD53D-D3C2-C64D-AAE3-59E4EDD03571}"/>
              </a:ext>
            </a:extLst>
          </p:cNvPr>
          <p:cNvSpPr txBox="1"/>
          <p:nvPr/>
        </p:nvSpPr>
        <p:spPr>
          <a:xfrm>
            <a:off x="2942784" y="1212283"/>
            <a:ext cx="7077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сохранения файла </a:t>
            </a:r>
            <a:r>
              <a:rPr lang="xal-Cyrl-001" dirty="0"/>
              <a:t>журнала</a:t>
            </a:r>
            <a:r>
              <a:rPr lang="ru-RU" dirty="0"/>
              <a:t> нажмите </a:t>
            </a:r>
            <a:r>
              <a:rPr lang="xal-Cyrl-001" dirty="0"/>
              <a:t>                           </a:t>
            </a:r>
            <a:r>
              <a:rPr lang="ru-RU" dirty="0"/>
              <a:t>. </a:t>
            </a:r>
            <a:endParaRPr lang="xal-Cyrl-001" dirty="0"/>
          </a:p>
          <a:p>
            <a:pPr algn="ctr"/>
            <a:r>
              <a:rPr lang="ru-RU" dirty="0"/>
              <a:t>В окне «Обзор папок»</a:t>
            </a:r>
            <a:r>
              <a:rPr lang="xal-Cyrl-001" dirty="0"/>
              <a:t> </a:t>
            </a:r>
            <a:r>
              <a:rPr lang="ru-RU" dirty="0"/>
              <a:t>выберите папку для сохранения файла КЗЭ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50906B-770D-81DC-8A57-DB19D89C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" t="2208" r="1064" b="774"/>
          <a:stretch/>
        </p:blipFill>
        <p:spPr>
          <a:xfrm>
            <a:off x="1816099" y="2451100"/>
            <a:ext cx="619760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1261B-7AE3-78E3-D89D-63D53C6AC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34" y="1173447"/>
            <a:ext cx="1476581" cy="362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C7F3D3-80C6-A3C7-7373-8C1997C2B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824" y="3203755"/>
            <a:ext cx="2241681" cy="1795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4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6E3C1-CD9F-2633-0D1B-6426D764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69" y="1271405"/>
            <a:ext cx="10027381" cy="4838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E9D098-CCB0-D2A3-EC2B-06139F06D67D}"/>
              </a:ext>
            </a:extLst>
          </p:cNvPr>
          <p:cNvSpPr txBox="1">
            <a:spLocks/>
          </p:cNvSpPr>
          <p:nvPr/>
        </p:nvSpPr>
        <p:spPr>
          <a:xfrm>
            <a:off x="1237081" y="146009"/>
            <a:ext cx="10018713" cy="10096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spc="-19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lang="ru-RU" sz="3200" spc="-2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lang="ru-RU" sz="3200" spc="-9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lang="ru-RU" sz="3200" spc="-465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lang="ru-RU" sz="3200" spc="-310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lang="ru-RU" sz="3200" spc="-38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lang="ru-RU" sz="3200" spc="-4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ru-RU" sz="3200" spc="195" dirty="0">
                <a:solidFill>
                  <a:srgbClr val="000000"/>
                </a:solidFill>
                <a:latin typeface="Verdana"/>
                <a:cs typeface="Verdana"/>
              </a:rPr>
              <a:t>м</a:t>
            </a:r>
            <a:r>
              <a:rPr lang="ru-RU" sz="3200" spc="-2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lang="ru-RU" sz="3200" spc="-265" dirty="0">
                <a:solidFill>
                  <a:srgbClr val="000000"/>
                </a:solidFill>
                <a:latin typeface="Verdana"/>
                <a:cs typeface="Verdana"/>
              </a:rPr>
              <a:t>д</a:t>
            </a:r>
            <a:r>
              <a:rPr lang="ru-RU" sz="3200" spc="-465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lang="ru-RU" sz="3200" spc="-26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lang="ru-RU" sz="3200" spc="-235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lang="ru-RU" sz="3200" spc="-4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ru-RU" sz="3200" spc="-310" dirty="0">
                <a:solidFill>
                  <a:srgbClr val="000000"/>
                </a:solidFill>
                <a:latin typeface="Verdana"/>
                <a:cs typeface="Verdana"/>
              </a:rPr>
              <a:t>"</a:t>
            </a:r>
            <a:r>
              <a:rPr lang="ru-RU" sz="3200" spc="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lang="ru-RU" sz="3200" spc="-43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lang="ru-RU" sz="3200" spc="-33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lang="ru-RU" sz="3200" spc="-305" dirty="0">
                <a:solidFill>
                  <a:srgbClr val="000000"/>
                </a:solidFill>
                <a:latin typeface="Verdana"/>
                <a:cs typeface="Verdana"/>
              </a:rPr>
              <a:t>"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8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16022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xal-Cyrl-001" dirty="0">
                <a:latin typeface="Calibri" panose="020F0502020204030204" pitchFamily="34" charset="0"/>
                <a:cs typeface="Calibri" panose="020F0502020204030204" pitchFamily="34" charset="0"/>
              </a:rPr>
              <a:t>агрузка журнала в ЛК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4E066-CD8F-A74C-C3A5-5B2B03265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3" t="33992" r="4228"/>
          <a:stretch/>
        </p:blipFill>
        <p:spPr>
          <a:xfrm>
            <a:off x="609606" y="1569471"/>
            <a:ext cx="10972787" cy="4657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3DD0134-C498-9BB4-F068-4C67BEF2AACD}"/>
              </a:ext>
            </a:extLst>
          </p:cNvPr>
          <p:cNvSpPr/>
          <p:nvPr/>
        </p:nvSpPr>
        <p:spPr>
          <a:xfrm>
            <a:off x="4804410" y="3105150"/>
            <a:ext cx="1623060" cy="209550"/>
          </a:xfrm>
          <a:prstGeom prst="rect">
            <a:avLst/>
          </a:prstGeom>
          <a:solidFill>
            <a:srgbClr val="DDF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406A60A-59EF-0C05-94FF-F85E550D925B}"/>
              </a:ext>
            </a:extLst>
          </p:cNvPr>
          <p:cNvSpPr/>
          <p:nvPr/>
        </p:nvSpPr>
        <p:spPr>
          <a:xfrm>
            <a:off x="4877562" y="4561322"/>
            <a:ext cx="1623060" cy="209550"/>
          </a:xfrm>
          <a:prstGeom prst="rect">
            <a:avLst/>
          </a:prstGeom>
          <a:solidFill>
            <a:srgbClr val="DDF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62" y="160227"/>
            <a:ext cx="8987001" cy="71437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Выгрузка потоковой записи экзамена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94C56-FF2A-36C4-6D7F-5BDF7E354B06}"/>
              </a:ext>
            </a:extLst>
          </p:cNvPr>
          <p:cNvSpPr txBox="1"/>
          <p:nvPr/>
        </p:nvSpPr>
        <p:spPr>
          <a:xfrm>
            <a:off x="2054062" y="874602"/>
            <a:ext cx="1013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выгрузки потоковой записи нажмите</a:t>
            </a:r>
            <a:r>
              <a:rPr lang="xal-Cyrl-001" dirty="0"/>
              <a:t>                 </a:t>
            </a:r>
            <a:r>
              <a:rPr lang="ru-RU" dirty="0"/>
              <a:t>.</a:t>
            </a:r>
            <a:endParaRPr lang="xal-Cyrl-001" dirty="0"/>
          </a:p>
          <a:p>
            <a:r>
              <a:rPr lang="ru-RU" dirty="0"/>
              <a:t> Откроется окно «Сохранить как» для выбора папки выгрузки потоковой</a:t>
            </a:r>
            <a:r>
              <a:rPr lang="xal-Cyrl-001" dirty="0"/>
              <a:t> </a:t>
            </a:r>
            <a:r>
              <a:rPr lang="ru-RU" dirty="0"/>
              <a:t>записи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77C1D3-0891-67C0-872C-BD5CE2295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563" y="2578272"/>
            <a:ext cx="7108006" cy="36360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6B8BAF-2DB3-F602-F462-7E83D8FC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9" y="777614"/>
            <a:ext cx="1255711" cy="4346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F7AD14-423D-99C0-82DD-AEB3C6464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180" y="1569471"/>
            <a:ext cx="3881639" cy="9991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5DD05F-E8AF-0F53-4F8C-938CF1EF2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367" y="5249771"/>
            <a:ext cx="1905266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B006-6004-FAB0-8D96-71E3DEEF6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843604"/>
            <a:ext cx="9144000" cy="1550987"/>
          </a:xfrm>
        </p:spPr>
        <p:txBody>
          <a:bodyPr>
            <a:normAutofit fontScale="90000"/>
          </a:bodyPr>
          <a:lstStyle/>
          <a:p>
            <a:pPr algn="ctr"/>
            <a:r>
              <a:rPr lang="xal-Cyrl-001" dirty="0"/>
              <a:t>Видеонаблюдение</a:t>
            </a:r>
            <a:br>
              <a:rPr lang="xal-Cyrl-001" dirty="0"/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OBS Studio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CA36B5-CE13-29A5-0A13-001EAB5E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88" y="1215342"/>
            <a:ext cx="2213658" cy="2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C4B771-794A-42B9-ADF6-D737CDE93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51000"/>
            <a:ext cx="5664533" cy="35115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9C67FF-FB46-47E0-98FA-608898205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68" y="1651000"/>
            <a:ext cx="5741065" cy="3505201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E528970A-C834-4078-AD75-AF32F054E2F5}"/>
              </a:ext>
            </a:extLst>
          </p:cNvPr>
          <p:cNvSpPr txBox="1"/>
          <p:nvPr/>
        </p:nvSpPr>
        <p:spPr>
          <a:xfrm>
            <a:off x="1316931" y="105137"/>
            <a:ext cx="9811473" cy="13012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4200" spc="100" dirty="0">
                <a:latin typeface="Trebuchet MS"/>
                <a:cs typeface="Trebuchet MS"/>
              </a:rPr>
              <a:t>Пример размещение видеонаблюдения</a:t>
            </a:r>
            <a:endParaRPr sz="4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46887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344" y="140721"/>
            <a:ext cx="10129656" cy="714375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Добавляем камеры для записи изображения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C46433-C2E3-03AC-0D98-EAF3494E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" y="1152945"/>
            <a:ext cx="10129656" cy="55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016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54FBF4-ADBB-4C4B-F411-B11152AC4D75}"/>
              </a:ext>
            </a:extLst>
          </p:cNvPr>
          <p:cNvSpPr txBox="1">
            <a:spLocks/>
          </p:cNvSpPr>
          <p:nvPr/>
        </p:nvSpPr>
        <p:spPr>
          <a:xfrm>
            <a:off x="2392681" y="855096"/>
            <a:ext cx="2079308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C64BEC-4157-AA91-401F-70DB3DB7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88" y="259427"/>
            <a:ext cx="9905879" cy="60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4FD2F6-1D9A-4E2D-B150-FA4F52A83C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201"/>
            <a:ext cx="7467600" cy="599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A5502-AA96-4BAE-92D7-18DC5530E4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30200"/>
            <a:ext cx="3662193" cy="23283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A22FB407-1824-42E3-A41D-E751E6740957}"/>
              </a:ext>
            </a:extLst>
          </p:cNvPr>
          <p:cNvSpPr txBox="1">
            <a:spLocks/>
          </p:cNvSpPr>
          <p:nvPr/>
        </p:nvSpPr>
        <p:spPr>
          <a:xfrm>
            <a:off x="8178800" y="3124200"/>
            <a:ext cx="3759200" cy="188763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81019" indent="-381019">
              <a:buFont typeface="Arial" panose="020B0604020202020204" pitchFamily="34" charset="0"/>
              <a:buChar char="•"/>
            </a:pPr>
            <a:r>
              <a:rPr lang="ru-RU" sz="2667" kern="0" dirty="0">
                <a:latin typeface="Times New Roman" panose="02020603050405020304" pitchFamily="18" charset="0"/>
                <a:ea typeface="Calibri" panose="020F0502020204030204" pitchFamily="34" charset="0"/>
              </a:rPr>
              <a:t>С помощью мышки, сопоставляем изображение с камер.</a:t>
            </a:r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lang="ru-RU" sz="2667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Выбираем настройки</a:t>
            </a:r>
          </a:p>
          <a:p>
            <a:pPr marL="381019" indent="-381019">
              <a:buFont typeface="Arial" panose="020B0604020202020204" pitchFamily="34" charset="0"/>
              <a:buChar char="•"/>
            </a:pPr>
            <a:endParaRPr lang="ru-RU" sz="2667" kern="0" dirty="0"/>
          </a:p>
        </p:txBody>
      </p:sp>
    </p:spTree>
    <p:extLst>
      <p:ext uri="{BB962C8B-B14F-4D97-AF65-F5344CB8AC3E}">
        <p14:creationId xmlns:p14="http://schemas.microsoft.com/office/powerpoint/2010/main" val="4162830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F4F5D93-6082-4870-8D3C-5841103016F1}"/>
              </a:ext>
            </a:extLst>
          </p:cNvPr>
          <p:cNvSpPr/>
          <p:nvPr/>
        </p:nvSpPr>
        <p:spPr>
          <a:xfrm rot="5400000">
            <a:off x="9105899" y="3771901"/>
            <a:ext cx="2616200" cy="3556000"/>
          </a:xfrm>
          <a:custGeom>
            <a:avLst/>
            <a:gdLst/>
            <a:ahLst/>
            <a:cxnLst/>
            <a:rect l="l" t="t" r="r" b="b"/>
            <a:pathLst>
              <a:path w="1857375" h="1857375">
                <a:moveTo>
                  <a:pt x="0" y="0"/>
                </a:moveTo>
                <a:lnTo>
                  <a:pt x="1857373" y="0"/>
                </a:lnTo>
                <a:lnTo>
                  <a:pt x="1857373" y="1857375"/>
                </a:lnTo>
                <a:lnTo>
                  <a:pt x="0" y="0"/>
                </a:lnTo>
                <a:close/>
              </a:path>
            </a:pathLst>
          </a:custGeom>
          <a:solidFill>
            <a:srgbClr val="3134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19DE1-4B62-4052-9514-A1AAE4D4CF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80973"/>
            <a:ext cx="7162307" cy="57381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2FF9706D-A514-47F2-A4DF-5D0BFC3B2FB1}"/>
              </a:ext>
            </a:extLst>
          </p:cNvPr>
          <p:cNvSpPr txBox="1">
            <a:spLocks/>
          </p:cNvSpPr>
          <p:nvPr/>
        </p:nvSpPr>
        <p:spPr>
          <a:xfrm>
            <a:off x="7670800" y="584200"/>
            <a:ext cx="4267200" cy="569915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08960" indent="-30481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1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вкладке «Вывод» выбираем кодировщик «программный (х264)», </a:t>
            </a:r>
            <a:r>
              <a:rPr lang="ru-RU" sz="2133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записи </a:t>
            </a:r>
            <a:r>
              <a:rPr lang="en-US" sz="2133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lang="ru-RU" sz="2133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(обязательно так ваше видео будет весить меньше) </a:t>
            </a:r>
            <a:r>
              <a:rPr lang="ru-RU" sz="21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путь записи.</a:t>
            </a:r>
            <a:endParaRPr lang="ru-RU" sz="2133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60" indent="-30481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1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создать папку </a:t>
            </a:r>
            <a:endParaRPr lang="ru-RU" sz="2133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60" indent="-304815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ru-RU" sz="21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наименование папки «</a:t>
            </a:r>
            <a:r>
              <a:rPr lang="ru-RU" sz="2133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 ППЭ 0001 аудитория 0002 дата 21.05.20__»</a:t>
            </a:r>
            <a:endParaRPr lang="ru-RU" sz="2133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ru-RU" sz="21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Нажимаем «применить» и «</a:t>
            </a:r>
            <a:r>
              <a:rPr lang="ru-RU" sz="2133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</a:t>
            </a:r>
            <a:r>
              <a:rPr lang="ru-RU" sz="2133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133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40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6200000">
            <a:off x="444500" y="-444501"/>
            <a:ext cx="2870200" cy="3759200"/>
          </a:xfrm>
          <a:custGeom>
            <a:avLst/>
            <a:gdLst/>
            <a:ahLst/>
            <a:cxnLst/>
            <a:rect l="l" t="t" r="r" b="b"/>
            <a:pathLst>
              <a:path w="3273425" h="3273425">
                <a:moveTo>
                  <a:pt x="0" y="0"/>
                </a:moveTo>
                <a:lnTo>
                  <a:pt x="3272800" y="0"/>
                </a:lnTo>
                <a:lnTo>
                  <a:pt x="3272800" y="32728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E156A2-FD7B-4B04-8060-8EBB2405EB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3" y="415605"/>
            <a:ext cx="6947987" cy="60267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CA6AC0-41B0-4DC8-A380-18D61D76A0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02300"/>
            <a:ext cx="4171583" cy="2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A2DD0A2B-0050-4157-ADB5-9E8A6FCB8C0A}"/>
              </a:ext>
            </a:extLst>
          </p:cNvPr>
          <p:cNvSpPr txBox="1">
            <a:spLocks/>
          </p:cNvSpPr>
          <p:nvPr/>
        </p:nvSpPr>
        <p:spPr>
          <a:xfrm>
            <a:off x="7670800" y="3124200"/>
            <a:ext cx="3962400" cy="34667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32757" indent="-228611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ru-RU" sz="2667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вкладке «Аудио» выбираем микрофон.</a:t>
            </a:r>
            <a:endParaRPr lang="ru-RU" sz="2667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2667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Можно выбрать микрофон веб камеры или ноутбука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2667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Начинаем запись с камер</a:t>
            </a:r>
            <a:endParaRPr lang="ru-RU" sz="2667" kern="0" dirty="0"/>
          </a:p>
        </p:txBody>
      </p:sp>
    </p:spTree>
    <p:extLst>
      <p:ext uri="{BB962C8B-B14F-4D97-AF65-F5344CB8AC3E}">
        <p14:creationId xmlns:p14="http://schemas.microsoft.com/office/powerpoint/2010/main" val="1803456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1465" y="544089"/>
            <a:ext cx="7184327" cy="196440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ts val="4700"/>
              </a:lnSpc>
              <a:spcBef>
                <a:spcPts val="67"/>
              </a:spcBef>
            </a:pPr>
            <a:r>
              <a:rPr sz="4000" b="1" spc="-363" dirty="0">
                <a:latin typeface="Calibri" panose="020F0502020204030204" pitchFamily="34" charset="0"/>
                <a:cs typeface="Calibri" panose="020F0502020204030204" pitchFamily="34" charset="0"/>
              </a:rPr>
              <a:t>НАШИ</a:t>
            </a: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spc="-370" dirty="0">
                <a:latin typeface="Calibri" panose="020F0502020204030204" pitchFamily="34" charset="0"/>
                <a:cs typeface="Calibri" panose="020F0502020204030204" pitchFamily="34" charset="0"/>
              </a:rPr>
              <a:t>КОНТАКТЫ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67" marR="171035">
              <a:lnSpc>
                <a:spcPct val="119100"/>
              </a:lnSpc>
              <a:spcBef>
                <a:spcPts val="697"/>
              </a:spcBef>
            </a:pPr>
            <a:r>
              <a:rPr sz="2133" b="1" spc="-73" dirty="0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2133" b="1" spc="30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z="2133" b="1" spc="27" dirty="0">
                <a:latin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sz="2133" b="1" spc="30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z="2133" b="1" spc="-360" dirty="0"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sz="2133" b="1" spc="17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z="2133" b="1" spc="-117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sz="2133" b="1" spc="2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33" b="1" spc="-383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133" b="1" spc="2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33" b="1" spc="-37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sz="2133" b="1" spc="57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133" b="1" spc="-37" dirty="0">
                <a:latin typeface="Calibri" panose="020F0502020204030204" pitchFamily="34" charset="0"/>
                <a:cs typeface="Calibri" panose="020F0502020204030204" pitchFamily="34" charset="0"/>
              </a:rPr>
              <a:t>84722</a:t>
            </a:r>
            <a:r>
              <a:rPr sz="2133" b="1" spc="67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2133" b="1" spc="-37" dirty="0">
                <a:latin typeface="Calibri" panose="020F0502020204030204" pitchFamily="34" charset="0"/>
                <a:cs typeface="Calibri" panose="020F0502020204030204" pitchFamily="34" charset="0"/>
              </a:rPr>
              <a:t>3909</a:t>
            </a:r>
            <a:r>
              <a:rPr sz="2133" b="1" spc="-113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2133" b="1" spc="-113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133" b="1" spc="-1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33" b="1" spc="-113" dirty="0">
                <a:latin typeface="Calibri" panose="020F0502020204030204" pitchFamily="34" charset="0"/>
                <a:cs typeface="Calibri" panose="020F0502020204030204" pitchFamily="34" charset="0"/>
              </a:rPr>
              <a:t>89992599090</a:t>
            </a:r>
            <a:r>
              <a:rPr sz="2133" b="1" spc="-1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467" marR="171035">
              <a:lnSpc>
                <a:spcPct val="119100"/>
              </a:lnSpc>
              <a:spcBef>
                <a:spcPts val="697"/>
              </a:spcBef>
            </a:pPr>
            <a:r>
              <a:rPr sz="2133" b="1" spc="40" dirty="0" err="1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133" b="1" spc="37" dirty="0" err="1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sz="2133" b="1" spc="33" dirty="0" err="1"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sz="2133" b="1" spc="-220" dirty="0" err="1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2133" b="1" spc="2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33" b="1" spc="-383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133" b="1" spc="2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33" b="1" spc="4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133" b="1" spc="17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133" b="1" spc="-6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2133" b="1" spc="17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133" b="1" spc="-37" dirty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  <a:r>
              <a:rPr sz="2133" b="1" spc="6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2133" b="1" spc="43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133" b="1" spc="-169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67">
              <a:spcBef>
                <a:spcPts val="490"/>
              </a:spcBef>
            </a:pPr>
            <a:r>
              <a:rPr sz="2133" b="1" spc="63" dirty="0"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sz="2133" b="1" spc="27" dirty="0">
                <a:latin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sz="2133" b="1" spc="6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2133" b="1" spc="33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sz="2133" b="1" spc="17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z="2133" b="1" spc="-37" dirty="0">
                <a:latin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sz="2133" b="1" spc="-73" dirty="0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2133" b="1" spc="-110" dirty="0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sz="2133" b="1" spc="2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33" b="1" spc="-383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133" b="1" spc="2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33" b="1" spc="4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133" b="1" spc="17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133" b="1" spc="-6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2133" b="1" spc="17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133" b="1" spc="-37" dirty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  <a:r>
              <a:rPr sz="2133" b="1" spc="-1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sz="2133" b="1" spc="-87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133" b="1" spc="37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133" b="1" spc="50" dirty="0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sz="2133" b="1" spc="6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2133" b="1" spc="43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133" b="1" spc="-169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977" y="2954692"/>
            <a:ext cx="12192000" cy="9486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126546" marR="449602" indent="-808184" algn="ctr">
              <a:lnSpc>
                <a:spcPct val="115900"/>
              </a:lnSpc>
              <a:spcBef>
                <a:spcPts val="67"/>
              </a:spcBef>
            </a:pPr>
            <a:r>
              <a:rPr sz="5867" spc="120" dirty="0" err="1">
                <a:latin typeface="Tahoma"/>
                <a:cs typeface="Tahoma"/>
              </a:rPr>
              <a:t>С</a:t>
            </a:r>
            <a:r>
              <a:rPr sz="5867" spc="233" dirty="0" err="1">
                <a:latin typeface="Tahoma"/>
                <a:cs typeface="Tahoma"/>
              </a:rPr>
              <a:t>п</a:t>
            </a:r>
            <a:r>
              <a:rPr sz="5867" spc="123" dirty="0" err="1">
                <a:latin typeface="Tahoma"/>
                <a:cs typeface="Tahoma"/>
              </a:rPr>
              <a:t>а</a:t>
            </a:r>
            <a:r>
              <a:rPr sz="5867" spc="57" dirty="0" err="1">
                <a:latin typeface="Tahoma"/>
                <a:cs typeface="Tahoma"/>
              </a:rPr>
              <a:t>с</a:t>
            </a:r>
            <a:r>
              <a:rPr sz="5867" spc="287" dirty="0" err="1">
                <a:latin typeface="Tahoma"/>
                <a:cs typeface="Tahoma"/>
              </a:rPr>
              <a:t>и</a:t>
            </a:r>
            <a:r>
              <a:rPr sz="5867" spc="187" dirty="0" err="1">
                <a:latin typeface="Tahoma"/>
                <a:cs typeface="Tahoma"/>
              </a:rPr>
              <a:t>б</a:t>
            </a:r>
            <a:r>
              <a:rPr sz="5867" spc="180" dirty="0" err="1">
                <a:latin typeface="Tahoma"/>
                <a:cs typeface="Tahoma"/>
              </a:rPr>
              <a:t>о</a:t>
            </a:r>
            <a:r>
              <a:rPr sz="5867" spc="180" dirty="0">
                <a:latin typeface="Tahoma"/>
                <a:cs typeface="Tahoma"/>
              </a:rPr>
              <a:t> </a:t>
            </a:r>
            <a:r>
              <a:rPr sz="5867" spc="113" dirty="0" err="1">
                <a:latin typeface="Tahoma"/>
                <a:cs typeface="Tahoma"/>
              </a:rPr>
              <a:t>за</a:t>
            </a:r>
            <a:r>
              <a:rPr lang="ru-RU" sz="5867" spc="113" dirty="0">
                <a:latin typeface="Tahoma"/>
                <a:cs typeface="Tahoma"/>
              </a:rPr>
              <a:t> </a:t>
            </a:r>
            <a:r>
              <a:rPr sz="5867" spc="203" dirty="0" err="1">
                <a:latin typeface="Tahoma"/>
                <a:cs typeface="Tahoma"/>
              </a:rPr>
              <a:t>внимание</a:t>
            </a:r>
            <a:r>
              <a:rPr sz="5867" spc="203" dirty="0">
                <a:latin typeface="Tahoma"/>
                <a:cs typeface="Tahoma"/>
              </a:rPr>
              <a:t>!</a:t>
            </a:r>
            <a:endParaRPr sz="5867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A644-213B-00A8-8622-D461B97C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33" y="0"/>
            <a:ext cx="11588752" cy="957261"/>
          </a:xfrm>
        </p:spPr>
        <p:txBody>
          <a:bodyPr>
            <a:normAutofit/>
          </a:bodyPr>
          <a:lstStyle/>
          <a:p>
            <a:r>
              <a:rPr lang="xal-Cyrl-001" sz="3200" dirty="0"/>
              <a:t>Загрузка пакета с индивидуальными комплектами</a:t>
            </a:r>
            <a:endParaRPr lang="ru-RU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BE234-BA5E-DB74-4A2B-9D30BF43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433" y="957261"/>
            <a:ext cx="10601325" cy="5673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7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EB94-61CF-C5D7-00AC-18AF8308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074" y="200025"/>
            <a:ext cx="10018713" cy="671513"/>
          </a:xfrm>
        </p:spPr>
        <p:txBody>
          <a:bodyPr>
            <a:normAutofit fontScale="90000"/>
          </a:bodyPr>
          <a:lstStyle/>
          <a:p>
            <a:r>
              <a:rPr lang="xal-Cyrl-001" dirty="0"/>
              <a:t>Ввод дополнительной информации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71D1A-D099-665B-9CB9-BFC4C784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6" y="993580"/>
            <a:ext cx="10563973" cy="5493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2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9A47F4-3A5F-0324-EF09-6E301C35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41" y="564356"/>
            <a:ext cx="11518738" cy="572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7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49" y="242888"/>
            <a:ext cx="10018713" cy="714375"/>
          </a:xfrm>
        </p:spPr>
        <p:txBody>
          <a:bodyPr/>
          <a:lstStyle/>
          <a:p>
            <a:r>
              <a:rPr lang="xal-Cyrl-001" dirty="0"/>
              <a:t>Загрузка файла выполненного задания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F5A56E-2DEF-FFF7-2233-8EDB51D782A7}"/>
              </a:ext>
            </a:extLst>
          </p:cNvPr>
          <p:cNvSpPr txBox="1">
            <a:spLocks/>
          </p:cNvSpPr>
          <p:nvPr/>
        </p:nvSpPr>
        <p:spPr>
          <a:xfrm>
            <a:off x="1599546" y="2217771"/>
            <a:ext cx="6045853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Задания 13.1 и 13.2, а также 15.1 и 15.2 можно загрузить только 1 файл из двух(пример 13.1 либо 13.2)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A6002C-B3DF-CD15-AD99-629151C2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00" r="50000" b="29671"/>
          <a:stretch/>
        </p:blipFill>
        <p:spPr>
          <a:xfrm>
            <a:off x="7865431" y="2348052"/>
            <a:ext cx="3937631" cy="8025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4219DAD-BFDF-2B22-1120-85072F60C92E}"/>
              </a:ext>
            </a:extLst>
          </p:cNvPr>
          <p:cNvSpPr txBox="1">
            <a:spLocks/>
          </p:cNvSpPr>
          <p:nvPr/>
        </p:nvSpPr>
        <p:spPr>
          <a:xfrm>
            <a:off x="1599546" y="3284630"/>
            <a:ext cx="7316789" cy="13001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Файл</a:t>
            </a:r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 загружается по кнопке Загрузить №</a:t>
            </a: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азвание файла должно содержать</a:t>
            </a:r>
          </a:p>
          <a:p>
            <a:pPr algn="l"/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номера комплекта _ номер задания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1E4D5B-200D-1339-5454-FEB342C6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50000" r="70666" b="41135"/>
          <a:stretch/>
        </p:blipFill>
        <p:spPr>
          <a:xfrm>
            <a:off x="8778407" y="3707439"/>
            <a:ext cx="2111680" cy="5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B62-02AE-F6E0-9E98-48FA897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49" y="242888"/>
            <a:ext cx="10018713" cy="714375"/>
          </a:xfrm>
        </p:spPr>
        <p:txBody>
          <a:bodyPr/>
          <a:lstStyle/>
          <a:p>
            <a:r>
              <a:rPr lang="xal-Cyrl-001" dirty="0"/>
              <a:t>Неиспользованные комплекты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F5A56E-2DEF-FFF7-2233-8EDB51D782A7}"/>
              </a:ext>
            </a:extLst>
          </p:cNvPr>
          <p:cNvSpPr txBox="1">
            <a:spLocks/>
          </p:cNvSpPr>
          <p:nvPr/>
        </p:nvSpPr>
        <p:spPr>
          <a:xfrm>
            <a:off x="2566192" y="1110105"/>
            <a:ext cx="7316789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Например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 если участник не явился на экзамен то его комплект можно убрать по кнопке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D0E40-446F-4302-ED0C-DF3CFE16C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" t="81297" r="87136" b="15031"/>
          <a:stretch/>
        </p:blipFill>
        <p:spPr>
          <a:xfrm>
            <a:off x="7186612" y="1519084"/>
            <a:ext cx="2243138" cy="386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ECA303-D83F-C60C-4F72-AC7E260F23FE}"/>
              </a:ext>
            </a:extLst>
          </p:cNvPr>
          <p:cNvSpPr txBox="1">
            <a:spLocks/>
          </p:cNvSpPr>
          <p:nvPr/>
        </p:nvSpPr>
        <p:spPr>
          <a:xfrm>
            <a:off x="3528217" y="1824480"/>
            <a:ext cx="7316789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После этого строка комплекта станет красная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F1430-AFA3-8112-455E-8FCA06A43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71701" r="2275" b="6256"/>
          <a:stretch/>
        </p:blipFill>
        <p:spPr>
          <a:xfrm>
            <a:off x="1956591" y="2460103"/>
            <a:ext cx="9788527" cy="71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216056F-67D8-13DD-E094-95E2007D1EF5}"/>
              </a:ext>
            </a:extLst>
          </p:cNvPr>
          <p:cNvSpPr txBox="1">
            <a:spLocks/>
          </p:cNvSpPr>
          <p:nvPr/>
        </p:nvSpPr>
        <p:spPr>
          <a:xfrm>
            <a:off x="1436687" y="3453255"/>
            <a:ext cx="10018713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xal-Cyrl-001" dirty="0"/>
              <a:t>Отсутствует файл выполненного задания</a:t>
            </a:r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215F4CD-ACCE-929C-AE37-9FD763C0E206}"/>
              </a:ext>
            </a:extLst>
          </p:cNvPr>
          <p:cNvSpPr txBox="1">
            <a:spLocks/>
          </p:cNvSpPr>
          <p:nvPr/>
        </p:nvSpPr>
        <p:spPr>
          <a:xfrm>
            <a:off x="2787648" y="4133409"/>
            <a:ext cx="8667752" cy="714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Например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 если участник выполнил все задания кроме одного</a:t>
            </a: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xal-Cyrl-001" sz="2400" dirty="0">
                <a:latin typeface="Calibri" panose="020F0502020204030204" pitchFamily="34" charset="0"/>
                <a:cs typeface="Calibri" panose="020F0502020204030204" pitchFamily="34" charset="0"/>
              </a:rPr>
              <a:t>о кнопке               можно отказаться от задания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80ED00-56CF-C25B-A49F-CA2EEAC68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5" t="74310" r="34007" b="17727"/>
          <a:stretch/>
        </p:blipFill>
        <p:spPr>
          <a:xfrm>
            <a:off x="4257676" y="4490596"/>
            <a:ext cx="957262" cy="42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9C683E-5CBE-2737-4EDC-A9F014402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45948" r="18227" b="41687"/>
          <a:stretch/>
        </p:blipFill>
        <p:spPr>
          <a:xfrm>
            <a:off x="1898649" y="5151475"/>
            <a:ext cx="9904413" cy="75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36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0133" y="2"/>
            <a:ext cx="2182283" cy="2182283"/>
          </a:xfrm>
          <a:custGeom>
            <a:avLst/>
            <a:gdLst/>
            <a:ahLst/>
            <a:cxnLst/>
            <a:rect l="l" t="t" r="r" b="b"/>
            <a:pathLst>
              <a:path w="3273425" h="3273425">
                <a:moveTo>
                  <a:pt x="0" y="0"/>
                </a:moveTo>
                <a:lnTo>
                  <a:pt x="3272800" y="0"/>
                </a:lnTo>
                <a:lnTo>
                  <a:pt x="3272800" y="32728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54" y="1003082"/>
            <a:ext cx="5276849" cy="1981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253" y="3426263"/>
            <a:ext cx="5291331" cy="219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 txBox="1"/>
          <p:nvPr/>
        </p:nvSpPr>
        <p:spPr>
          <a:xfrm>
            <a:off x="3019724" y="127211"/>
            <a:ext cx="5619327" cy="65488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4200" spc="100" dirty="0">
                <a:latin typeface="Trebuchet MS"/>
                <a:cs typeface="Trebuchet MS"/>
              </a:rPr>
              <a:t>Завершение</a:t>
            </a:r>
            <a:r>
              <a:rPr sz="4200" spc="-240" dirty="0">
                <a:latin typeface="Trebuchet MS"/>
                <a:cs typeface="Trebuchet MS"/>
              </a:rPr>
              <a:t> </a:t>
            </a:r>
            <a:r>
              <a:rPr sz="4200" spc="43" dirty="0">
                <a:latin typeface="Trebuchet MS"/>
                <a:cs typeface="Trebuchet MS"/>
              </a:rPr>
              <a:t>экзамена</a:t>
            </a:r>
            <a:endParaRPr sz="4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0584" y="1254225"/>
            <a:ext cx="6082030" cy="111180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-423" algn="ctr">
              <a:lnSpc>
                <a:spcPct val="115799"/>
              </a:lnSpc>
              <a:spcBef>
                <a:spcPts val="67"/>
              </a:spcBef>
            </a:pPr>
            <a:r>
              <a:rPr sz="2133" b="1" spc="10" dirty="0">
                <a:latin typeface="Tahoma"/>
                <a:cs typeface="Tahoma"/>
              </a:rPr>
              <a:t>Тех.специалист </a:t>
            </a:r>
            <a:r>
              <a:rPr sz="2133" b="1" spc="-17" dirty="0">
                <a:latin typeface="Tahoma"/>
                <a:cs typeface="Tahoma"/>
              </a:rPr>
              <a:t>со </a:t>
            </a:r>
            <a:r>
              <a:rPr sz="2133" b="1" spc="-10" dirty="0">
                <a:latin typeface="Tahoma"/>
                <a:cs typeface="Tahoma"/>
              </a:rPr>
              <a:t>всех </a:t>
            </a:r>
            <a:r>
              <a:rPr sz="2133" b="1" spc="60" dirty="0">
                <a:latin typeface="Tahoma"/>
                <a:cs typeface="Tahoma"/>
              </a:rPr>
              <a:t>аудиторий </a:t>
            </a:r>
            <a:r>
              <a:rPr sz="2133" b="1" spc="-37" dirty="0">
                <a:latin typeface="Tahoma"/>
                <a:cs typeface="Tahoma"/>
              </a:rPr>
              <a:t>ППЭ </a:t>
            </a:r>
            <a:r>
              <a:rPr sz="2133" b="1" spc="-657" dirty="0">
                <a:latin typeface="Tahoma"/>
                <a:cs typeface="Tahoma"/>
              </a:rPr>
              <a:t> </a:t>
            </a:r>
            <a:r>
              <a:rPr sz="2133" b="1" spc="20" dirty="0">
                <a:latin typeface="Tahoma"/>
                <a:cs typeface="Tahoma"/>
              </a:rPr>
              <a:t>собирает</a:t>
            </a:r>
            <a:r>
              <a:rPr sz="2133" b="1" spc="-93" dirty="0">
                <a:latin typeface="Tahoma"/>
                <a:cs typeface="Tahoma"/>
              </a:rPr>
              <a:t> </a:t>
            </a:r>
            <a:r>
              <a:rPr sz="2133" b="1" spc="37" dirty="0">
                <a:latin typeface="Tahoma"/>
                <a:cs typeface="Tahoma"/>
              </a:rPr>
              <a:t>специализированные</a:t>
            </a:r>
            <a:r>
              <a:rPr sz="2133" b="1" spc="-90" dirty="0">
                <a:latin typeface="Tahoma"/>
                <a:cs typeface="Tahoma"/>
              </a:rPr>
              <a:t> </a:t>
            </a:r>
            <a:r>
              <a:rPr sz="2133" b="1" spc="30" dirty="0">
                <a:latin typeface="Tahoma"/>
                <a:cs typeface="Tahoma"/>
              </a:rPr>
              <a:t>архивы </a:t>
            </a:r>
            <a:r>
              <a:rPr sz="2133" b="1" spc="-653" dirty="0">
                <a:latin typeface="Tahoma"/>
                <a:cs typeface="Tahoma"/>
              </a:rPr>
              <a:t> </a:t>
            </a:r>
            <a:r>
              <a:rPr sz="2133" b="1" spc="153" dirty="0">
                <a:latin typeface="Tahoma"/>
                <a:cs typeface="Tahoma"/>
              </a:rPr>
              <a:t>и</a:t>
            </a:r>
            <a:r>
              <a:rPr sz="2133" b="1" spc="-80" dirty="0">
                <a:latin typeface="Tahoma"/>
                <a:cs typeface="Tahoma"/>
              </a:rPr>
              <a:t> </a:t>
            </a:r>
            <a:r>
              <a:rPr sz="2133" b="1" spc="-7" dirty="0">
                <a:latin typeface="Tahoma"/>
                <a:cs typeface="Tahoma"/>
              </a:rPr>
              <a:t>сохраняет</a:t>
            </a:r>
            <a:r>
              <a:rPr sz="2133" b="1" spc="-80" dirty="0">
                <a:latin typeface="Tahoma"/>
                <a:cs typeface="Tahoma"/>
              </a:rPr>
              <a:t> </a:t>
            </a:r>
            <a:r>
              <a:rPr sz="2133" b="1" spc="43" dirty="0">
                <a:latin typeface="Tahoma"/>
                <a:cs typeface="Tahoma"/>
              </a:rPr>
              <a:t>их</a:t>
            </a:r>
            <a:r>
              <a:rPr sz="2133" b="1" spc="-76" dirty="0">
                <a:latin typeface="Tahoma"/>
                <a:cs typeface="Tahoma"/>
              </a:rPr>
              <a:t> </a:t>
            </a:r>
            <a:r>
              <a:rPr sz="2133" b="1" spc="17" dirty="0">
                <a:latin typeface="Tahoma"/>
                <a:cs typeface="Tahoma"/>
              </a:rPr>
              <a:t>на</a:t>
            </a:r>
            <a:r>
              <a:rPr sz="2133" b="1" spc="-80" dirty="0">
                <a:latin typeface="Tahoma"/>
                <a:cs typeface="Tahoma"/>
              </a:rPr>
              <a:t> </a:t>
            </a:r>
            <a:r>
              <a:rPr sz="2133" b="1" spc="30" dirty="0">
                <a:latin typeface="Tahoma"/>
                <a:cs typeface="Tahoma"/>
              </a:rPr>
              <a:t>основной</a:t>
            </a:r>
            <a:r>
              <a:rPr sz="2133" b="1" spc="-80" dirty="0">
                <a:latin typeface="Tahoma"/>
                <a:cs typeface="Tahoma"/>
              </a:rPr>
              <a:t> </a:t>
            </a:r>
            <a:r>
              <a:rPr sz="2133" b="1" spc="33" dirty="0">
                <a:latin typeface="Tahoma"/>
                <a:cs typeface="Tahoma"/>
              </a:rPr>
              <a:t>носитель</a:t>
            </a:r>
            <a:endParaRPr sz="2133" dirty="0">
              <a:latin typeface="Tahoma"/>
              <a:cs typeface="Tahoma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830F8BDB-17EA-4FE1-9E92-16836CA64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754" y="3416510"/>
            <a:ext cx="5716136" cy="220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4251</TotalTime>
  <Words>555</Words>
  <Application>Microsoft Office PowerPoint</Application>
  <PresentationFormat>Широкоэкранный</PresentationFormat>
  <Paragraphs>91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Corbel</vt:lpstr>
      <vt:lpstr>Tahoma</vt:lpstr>
      <vt:lpstr>Times New Roman</vt:lpstr>
      <vt:lpstr>Trebuchet MS</vt:lpstr>
      <vt:lpstr>Verdana</vt:lpstr>
      <vt:lpstr>Parallax</vt:lpstr>
      <vt:lpstr>Инструктаж для технических специалистов ОГЭ 2024</vt:lpstr>
      <vt:lpstr>ИКТ</vt:lpstr>
      <vt:lpstr>Презентация PowerPoint</vt:lpstr>
      <vt:lpstr>Загрузка пакета с индивидуальными комплектами</vt:lpstr>
      <vt:lpstr>Ввод дополнительной информации</vt:lpstr>
      <vt:lpstr>Презентация PowerPoint</vt:lpstr>
      <vt:lpstr>Загрузка файла выполненного задания</vt:lpstr>
      <vt:lpstr>Неиспользованные комплекты</vt:lpstr>
      <vt:lpstr>Презентация PowerPoint</vt:lpstr>
      <vt:lpstr>Английский язык</vt:lpstr>
      <vt:lpstr>Презентация PowerPoint</vt:lpstr>
      <vt:lpstr>Выбор типа экзамена</vt:lpstr>
      <vt:lpstr>Выбор режима станции и авторизация</vt:lpstr>
      <vt:lpstr>Окно программы</vt:lpstr>
      <vt:lpstr>Загрузка КИМ</vt:lpstr>
      <vt:lpstr>Проведение технической подготовки (накануне экзамена)</vt:lpstr>
      <vt:lpstr>Выгрузка акта</vt:lpstr>
      <vt:lpstr>Загрузка акта техподготовки в ЛК ГИА – 9 lk9.rustest.ru</vt:lpstr>
      <vt:lpstr>Загрузка ключа в день проведения экзамена из ЛК </vt:lpstr>
      <vt:lpstr>Загрузка ключа на станцию</vt:lpstr>
      <vt:lpstr>Проведение экзамена</vt:lpstr>
      <vt:lpstr>Стартовая страница</vt:lpstr>
      <vt:lpstr>Ввод штрихкода</vt:lpstr>
      <vt:lpstr>Начало экзамена</vt:lpstr>
      <vt:lpstr>Экзамензакончен</vt:lpstr>
      <vt:lpstr>Экзамен закончен</vt:lpstr>
      <vt:lpstr>Завершение экзамена</vt:lpstr>
      <vt:lpstr>Выгрузка файлов экзамена</vt:lpstr>
      <vt:lpstr>Выгрузка журнала</vt:lpstr>
      <vt:lpstr>Загрузка журнала в ЛК</vt:lpstr>
      <vt:lpstr>Выгрузка потоковой записи экзамена</vt:lpstr>
      <vt:lpstr>Видеонаблюдение OBS Studio</vt:lpstr>
      <vt:lpstr>Презентация PowerPoint</vt:lpstr>
      <vt:lpstr>Добавляем камеры для записи изображения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Санчир</dc:creator>
  <cp:lastModifiedBy>Санчир</cp:lastModifiedBy>
  <cp:revision>110</cp:revision>
  <dcterms:created xsi:type="dcterms:W3CDTF">2024-08-06T13:05:11Z</dcterms:created>
  <dcterms:modified xsi:type="dcterms:W3CDTF">2024-08-26T07:16:27Z</dcterms:modified>
</cp:coreProperties>
</file>