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8"/>
  </p:notesMasterIdLst>
  <p:sldIdLst>
    <p:sldId id="375" r:id="rId2"/>
    <p:sldId id="458" r:id="rId3"/>
    <p:sldId id="453" r:id="rId4"/>
    <p:sldId id="454" r:id="rId5"/>
    <p:sldId id="444" r:id="rId6"/>
    <p:sldId id="445" r:id="rId7"/>
    <p:sldId id="446" r:id="rId8"/>
    <p:sldId id="415" r:id="rId9"/>
    <p:sldId id="416" r:id="rId10"/>
    <p:sldId id="417" r:id="rId11"/>
    <p:sldId id="455" r:id="rId12"/>
    <p:sldId id="418" r:id="rId13"/>
    <p:sldId id="419" r:id="rId14"/>
    <p:sldId id="459" r:id="rId15"/>
    <p:sldId id="457" r:id="rId16"/>
    <p:sldId id="449" r:id="rId17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74187"/>
    <a:srgbClr val="C24684"/>
    <a:srgbClr val="AED8F4"/>
    <a:srgbClr val="99CDF1"/>
    <a:srgbClr val="842C58"/>
    <a:srgbClr val="993366"/>
    <a:srgbClr val="0A5BBE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7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6125"/>
            <a:ext cx="6605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5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7" y="9446580"/>
            <a:ext cx="2935171" cy="483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5227" algn="l"/>
                <a:tab pos="912069" algn="l"/>
                <a:tab pos="1368911" algn="l"/>
                <a:tab pos="1825753" algn="l"/>
                <a:tab pos="2282593" algn="l"/>
                <a:tab pos="2739436" algn="l"/>
                <a:tab pos="3196277" algn="l"/>
                <a:tab pos="3653119" algn="l"/>
                <a:tab pos="4109960" algn="l"/>
                <a:tab pos="4566802" algn="l"/>
                <a:tab pos="5023643" algn="l"/>
                <a:tab pos="5480486" algn="l"/>
                <a:tab pos="5937326" algn="l"/>
                <a:tab pos="6394168" algn="l"/>
                <a:tab pos="6851010" algn="l"/>
                <a:tab pos="7307852" algn="l"/>
                <a:tab pos="7764693" algn="l"/>
                <a:tab pos="8221535" algn="l"/>
                <a:tab pos="8678376" algn="l"/>
                <a:tab pos="913521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53351">
              <a:defRPr/>
            </a:pPr>
            <a:fld id="{D12ACACC-B216-4766-BDD0-CF341F97ECD5}" type="slidenum">
              <a:rPr lang="ru-RU"/>
              <a:pPr defTabSz="453351"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2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4953" algn="l"/>
                <a:tab pos="911508" algn="l"/>
                <a:tab pos="1368062" algn="l"/>
                <a:tab pos="1824617" algn="l"/>
                <a:tab pos="2281171" algn="l"/>
                <a:tab pos="2739328" algn="l"/>
                <a:tab pos="3195883" algn="l"/>
                <a:tab pos="3652437" algn="l"/>
                <a:tab pos="4108993" algn="l"/>
                <a:tab pos="4565547" algn="l"/>
                <a:tab pos="5022102" algn="l"/>
                <a:tab pos="5480259" algn="l"/>
                <a:tab pos="5936813" algn="l"/>
                <a:tab pos="6393368" algn="l"/>
                <a:tab pos="6849922" algn="l"/>
                <a:tab pos="7306477" algn="l"/>
                <a:tab pos="7764634" algn="l"/>
                <a:tab pos="8221188" algn="l"/>
                <a:tab pos="8677743" algn="l"/>
                <a:tab pos="9134298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4953" algn="l"/>
                  <a:tab pos="911508" algn="l"/>
                  <a:tab pos="1368062" algn="l"/>
                  <a:tab pos="1824617" algn="l"/>
                  <a:tab pos="2281171" algn="l"/>
                  <a:tab pos="2739328" algn="l"/>
                  <a:tab pos="3195883" algn="l"/>
                  <a:tab pos="3652437" algn="l"/>
                  <a:tab pos="4108993" algn="l"/>
                  <a:tab pos="4565547" algn="l"/>
                  <a:tab pos="5022102" algn="l"/>
                  <a:tab pos="5480259" algn="l"/>
                  <a:tab pos="5936813" algn="l"/>
                  <a:tab pos="6393368" algn="l"/>
                  <a:tab pos="6849922" algn="l"/>
                  <a:tab pos="7306477" algn="l"/>
                  <a:tab pos="7764634" algn="l"/>
                  <a:tab pos="8221188" algn="l"/>
                  <a:tab pos="8677743" algn="l"/>
                  <a:tab pos="9134298" algn="l"/>
                </a:tabLst>
              </a:pPr>
              <a:t>16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32467" y="9393721"/>
            <a:ext cx="2992704" cy="482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18" tIns="47589" rIns="91518" bIns="47589" anchor="b"/>
          <a:lstStyle/>
          <a:p>
            <a:pPr algn="r">
              <a:buSzPct val="100000"/>
              <a:tabLst>
                <a:tab pos="0" algn="l"/>
                <a:tab pos="451749" algn="l"/>
                <a:tab pos="905100" algn="l"/>
                <a:tab pos="1358450" algn="l"/>
                <a:tab pos="1811802" algn="l"/>
                <a:tab pos="2265152" algn="l"/>
                <a:tab pos="2718503" algn="l"/>
                <a:tab pos="3171854" algn="l"/>
                <a:tab pos="3625205" algn="l"/>
                <a:tab pos="4078555" algn="l"/>
                <a:tab pos="4531906" algn="l"/>
                <a:tab pos="4985257" algn="l"/>
                <a:tab pos="5438608" algn="l"/>
                <a:tab pos="5891958" algn="l"/>
                <a:tab pos="6345310" algn="l"/>
                <a:tab pos="6798660" algn="l"/>
                <a:tab pos="7252011" algn="l"/>
                <a:tab pos="7705361" algn="l"/>
                <a:tab pos="8158713" algn="l"/>
                <a:tab pos="8612063" algn="l"/>
                <a:tab pos="9065414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1749" algn="l"/>
                  <a:tab pos="905100" algn="l"/>
                  <a:tab pos="1358450" algn="l"/>
                  <a:tab pos="1811802" algn="l"/>
                  <a:tab pos="2265152" algn="l"/>
                  <a:tab pos="2718503" algn="l"/>
                  <a:tab pos="3171854" algn="l"/>
                  <a:tab pos="3625205" algn="l"/>
                  <a:tab pos="4078555" algn="l"/>
                  <a:tab pos="4531906" algn="l"/>
                  <a:tab pos="4985257" algn="l"/>
                  <a:tab pos="5438608" algn="l"/>
                  <a:tab pos="5891958" algn="l"/>
                  <a:tab pos="6345310" algn="l"/>
                  <a:tab pos="6798660" algn="l"/>
                  <a:tab pos="7252011" algn="l"/>
                  <a:tab pos="7705361" algn="l"/>
                  <a:tab pos="8158713" algn="l"/>
                  <a:tab pos="8612063" algn="l"/>
                  <a:tab pos="9065414" algn="l"/>
                </a:tabLst>
              </a:pPr>
              <a:t>16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8" y="741363"/>
            <a:ext cx="6592887" cy="37084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8" y="4696071"/>
            <a:ext cx="5075375" cy="4440006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70949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08" y="2636912"/>
            <a:ext cx="1101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«ИНСТРУКЦИЯ ПО ЗАПОЛНЕНИЮ ФОРМ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ОТЧЕТНОСТИ ППЭ ГИА-11 В 2024 г.»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alpha val="0"/>
                <a:lumMod val="87000"/>
                <a:lumOff val="13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EB917-FF8E-4932-B554-08AE5CDCB999}"/>
              </a:ext>
            </a:extLst>
          </p:cNvPr>
          <p:cNvSpPr txBox="1"/>
          <p:nvPr/>
        </p:nvSpPr>
        <p:spPr>
          <a:xfrm>
            <a:off x="2379713" y="21432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EFC75E-518D-4B32-8255-9C28EEFFD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30023"/>
              </p:ext>
            </p:extLst>
          </p:nvPr>
        </p:nvGraphicFramePr>
        <p:xfrm>
          <a:off x="119623" y="548680"/>
          <a:ext cx="8473019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96337" imgH="7000939" progId="Excel.Sheet.12">
                  <p:embed/>
                </p:oleObj>
              </mc:Choice>
              <mc:Fallback>
                <p:oleObj name="Worksheet" r:id="rId2" imgW="10296337" imgH="700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623" y="548680"/>
                        <a:ext cx="8473019" cy="57606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D4A860-F3F8-4767-BF56-4FA6633C273C}"/>
              </a:ext>
            </a:extLst>
          </p:cNvPr>
          <p:cNvSpPr/>
          <p:nvPr/>
        </p:nvSpPr>
        <p:spPr>
          <a:xfrm>
            <a:off x="839416" y="2348880"/>
            <a:ext cx="3384376" cy="216024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00310-FEC0-4681-932A-67F1BD311EBF}"/>
              </a:ext>
            </a:extLst>
          </p:cNvPr>
          <p:cNvSpPr/>
          <p:nvPr/>
        </p:nvSpPr>
        <p:spPr>
          <a:xfrm>
            <a:off x="8760296" y="620688"/>
            <a:ext cx="3168065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5C64E7-5519-4AE5-889A-318E5E861DF4}"/>
              </a:ext>
            </a:extLst>
          </p:cNvPr>
          <p:cNvSpPr/>
          <p:nvPr/>
        </p:nvSpPr>
        <p:spPr>
          <a:xfrm>
            <a:off x="4232666" y="2348879"/>
            <a:ext cx="2295382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1E232B3-9277-43A0-9036-3DA2D7754FEE}"/>
              </a:ext>
            </a:extLst>
          </p:cNvPr>
          <p:cNvCxnSpPr/>
          <p:nvPr/>
        </p:nvCxnSpPr>
        <p:spPr>
          <a:xfrm>
            <a:off x="2567608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1448B28-1CB9-4AAA-889C-6A8FD03492EF}"/>
              </a:ext>
            </a:extLst>
          </p:cNvPr>
          <p:cNvCxnSpPr/>
          <p:nvPr/>
        </p:nvCxnSpPr>
        <p:spPr>
          <a:xfrm>
            <a:off x="5375920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74341E07-D5BF-4C6B-A658-7C8105D36374}"/>
              </a:ext>
            </a:extLst>
          </p:cNvPr>
          <p:cNvSpPr/>
          <p:nvPr/>
        </p:nvSpPr>
        <p:spPr>
          <a:xfrm>
            <a:off x="8280432" y="1052736"/>
            <a:ext cx="360034" cy="33855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B36A6E-0D58-463A-A01F-D26FF0661669}"/>
              </a:ext>
            </a:extLst>
          </p:cNvPr>
          <p:cNvSpPr/>
          <p:nvPr/>
        </p:nvSpPr>
        <p:spPr>
          <a:xfrm>
            <a:off x="5195609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3570DBB-F1B5-4A28-9B77-382BD4AE3379}"/>
              </a:ext>
            </a:extLst>
          </p:cNvPr>
          <p:cNvSpPr/>
          <p:nvPr/>
        </p:nvSpPr>
        <p:spPr>
          <a:xfrm>
            <a:off x="2387591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D113CBC-B552-4242-A00F-E61173979D7D}"/>
              </a:ext>
            </a:extLst>
          </p:cNvPr>
          <p:cNvSpPr/>
          <p:nvPr/>
        </p:nvSpPr>
        <p:spPr>
          <a:xfrm>
            <a:off x="8280431" y="3101018"/>
            <a:ext cx="360034" cy="32798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3B1E-2123-423C-9D4D-272DC73D1C70}"/>
              </a:ext>
            </a:extLst>
          </p:cNvPr>
          <p:cNvSpPr/>
          <p:nvPr/>
        </p:nvSpPr>
        <p:spPr>
          <a:xfrm>
            <a:off x="8760296" y="2442373"/>
            <a:ext cx="3168065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количество участников: количество распределенных в аудиторию участников заполняется автоматически, количество не явившихся участников, удаленных за нарушение Порядка, не завершивших экзамен по объективным причинам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780E791-B598-4905-AF21-D4F55AA0B15E}"/>
              </a:ext>
            </a:extLst>
          </p:cNvPr>
          <p:cNvSpPr/>
          <p:nvPr/>
        </p:nvSpPr>
        <p:spPr>
          <a:xfrm>
            <a:off x="401004" y="494116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6D2410-04B7-42EE-ACA3-AEA9F4410DE4}"/>
              </a:ext>
            </a:extLst>
          </p:cNvPr>
          <p:cNvSpPr/>
          <p:nvPr/>
        </p:nvSpPr>
        <p:spPr>
          <a:xfrm>
            <a:off x="877409" y="5013175"/>
            <a:ext cx="5664447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F8D38F7-4EA1-40C8-9C7C-F022CCAE2D2A}"/>
              </a:ext>
            </a:extLst>
          </p:cNvPr>
          <p:cNvSpPr/>
          <p:nvPr/>
        </p:nvSpPr>
        <p:spPr>
          <a:xfrm>
            <a:off x="8280431" y="4941167"/>
            <a:ext cx="363493" cy="28803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7358FA-FEBB-406E-893F-B87E057FE3ED}"/>
              </a:ext>
            </a:extLst>
          </p:cNvPr>
          <p:cNvSpPr/>
          <p:nvPr/>
        </p:nvSpPr>
        <p:spPr>
          <a:xfrm>
            <a:off x="8760296" y="4214987"/>
            <a:ext cx="3168065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20747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7DD9F-7C5A-9B5E-91C6-CA651A72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781D12-911F-65B1-E8F9-6025B796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8611" cy="6858000"/>
          </a:xfrm>
        </p:spPr>
      </p:pic>
    </p:spTree>
    <p:extLst>
      <p:ext uri="{BB962C8B-B14F-4D97-AF65-F5344CB8AC3E}">
        <p14:creationId xmlns:p14="http://schemas.microsoft.com/office/powerpoint/2010/main" val="5969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D3744-8841-4D9C-A716-B679BCD8F019}"/>
              </a:ext>
            </a:extLst>
          </p:cNvPr>
          <p:cNvSpPr txBox="1"/>
          <p:nvPr/>
        </p:nvSpPr>
        <p:spPr>
          <a:xfrm>
            <a:off x="6744072" y="245839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374E4F6F-26A5-4741-92B3-6C028EE36E03}"/>
              </a:ext>
            </a:extLst>
          </p:cNvPr>
          <p:cNvSpPr/>
          <p:nvPr/>
        </p:nvSpPr>
        <p:spPr>
          <a:xfrm>
            <a:off x="7032104" y="1340767"/>
            <a:ext cx="216024" cy="14009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31E899-77C4-495A-96AE-4A0E87075761}"/>
              </a:ext>
            </a:extLst>
          </p:cNvPr>
          <p:cNvSpPr/>
          <p:nvPr/>
        </p:nvSpPr>
        <p:spPr>
          <a:xfrm>
            <a:off x="7493775" y="1183422"/>
            <a:ext cx="4104456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который член ГЭК передает руководителю ППЭ в день проведения экзамена.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напечатанных на станции авторизации в день накануне экзамена,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1.4.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упаковочных материалов, переданных в ППЭ, пункт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носитель информации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F0DD8009-5A21-4751-B8D7-32101B87077E}"/>
              </a:ext>
            </a:extLst>
          </p:cNvPr>
          <p:cNvSpPr/>
          <p:nvPr/>
        </p:nvSpPr>
        <p:spPr>
          <a:xfrm>
            <a:off x="6935368" y="3259722"/>
            <a:ext cx="287188" cy="58477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8BDF2A-E01D-4B61-8110-94D5DABB49F2}"/>
              </a:ext>
            </a:extLst>
          </p:cNvPr>
          <p:cNvSpPr/>
          <p:nvPr/>
        </p:nvSpPr>
        <p:spPr>
          <a:xfrm>
            <a:off x="7498701" y="3030925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ВДП с упакованными в них после сканирования бланками, полученными от участников экзамена: бланк регистрации, БО №1, БО № лист 1 и БО №2 лист 2, использованные ДБО №2.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4465B3C1-9472-412C-9A41-621F5AC94EF6}"/>
              </a:ext>
            </a:extLst>
          </p:cNvPr>
          <p:cNvSpPr/>
          <p:nvPr/>
        </p:nvSpPr>
        <p:spPr>
          <a:xfrm>
            <a:off x="6936357" y="4127372"/>
            <a:ext cx="215180" cy="72008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1E0B5A-6BD0-4AD3-AAF5-96A1AE94705C}"/>
              </a:ext>
            </a:extLst>
          </p:cNvPr>
          <p:cNvSpPr/>
          <p:nvPr/>
        </p:nvSpPr>
        <p:spPr>
          <a:xfrm>
            <a:off x="7514481" y="4033879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2.3 и 2.6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комплектов,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2.5.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листов бумаги для черновиков.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84CD0E7D-33A9-4E2A-929A-832FE1841119}"/>
              </a:ext>
            </a:extLst>
          </p:cNvPr>
          <p:cNvSpPr/>
          <p:nvPr/>
        </p:nvSpPr>
        <p:spPr>
          <a:xfrm>
            <a:off x="6900279" y="5130326"/>
            <a:ext cx="287188" cy="97008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B5C2F1-79A0-4DF5-8969-6383B3FE0C4E}"/>
              </a:ext>
            </a:extLst>
          </p:cNvPr>
          <p:cNvSpPr/>
          <p:nvPr/>
        </p:nvSpPr>
        <p:spPr>
          <a:xfrm>
            <a:off x="7505594" y="5130325"/>
            <a:ext cx="4135022" cy="97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неиспользованных на экзамене материалов.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8BDFF-1677-4CF4-BE3A-C29EABF44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" y="419031"/>
            <a:ext cx="6107099" cy="56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2B94390-14F5-4499-B28E-2796D5752D9E}"/>
              </a:ext>
            </a:extLst>
          </p:cNvPr>
          <p:cNvSpPr/>
          <p:nvPr/>
        </p:nvSpPr>
        <p:spPr>
          <a:xfrm>
            <a:off x="6816924" y="548680"/>
            <a:ext cx="359196" cy="266429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1BBD26-EFB4-4249-9A7F-4366E601BC9B}"/>
              </a:ext>
            </a:extLst>
          </p:cNvPr>
          <p:cNvSpPr/>
          <p:nvPr/>
        </p:nvSpPr>
        <p:spPr>
          <a:xfrm>
            <a:off x="7320136" y="1160748"/>
            <a:ext cx="4536504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иных материалов, подлежащих возврату из ППЭ в день проведения экзамена. Поля заполняются только в тех пунктах, где есть в наличии материалы. Если таковых нет – поля не заполняются.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B540E-7D09-4E66-B143-1B82A47E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4" y="346348"/>
            <a:ext cx="627724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2E26C-2BE9-819D-137E-013DD76D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5A5C09-5534-685E-99C4-23DA2E4E4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3787"/>
            <a:ext cx="9218612" cy="6881787"/>
          </a:xfrm>
        </p:spPr>
      </p:pic>
      <p:sp>
        <p:nvSpPr>
          <p:cNvPr id="6" name="Двойные фигурные скобки 5">
            <a:extLst>
              <a:ext uri="{FF2B5EF4-FFF2-40B4-BE49-F238E27FC236}">
                <a16:creationId xmlns:a16="http://schemas.microsoft.com/office/drawing/2014/main" id="{4C032A89-90BD-BD3A-F6E4-E0BC95497906}"/>
              </a:ext>
            </a:extLst>
          </p:cNvPr>
          <p:cNvSpPr/>
          <p:nvPr/>
        </p:nvSpPr>
        <p:spPr>
          <a:xfrm>
            <a:off x="551384" y="620688"/>
            <a:ext cx="4248472" cy="7200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E73116-0C1A-8FA7-B7D6-27785091DDCE}"/>
              </a:ext>
            </a:extLst>
          </p:cNvPr>
          <p:cNvSpPr/>
          <p:nvPr/>
        </p:nvSpPr>
        <p:spPr>
          <a:xfrm>
            <a:off x="263352" y="2348880"/>
            <a:ext cx="1368152" cy="21602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4EBB3C-EE4D-F0F9-E2C2-D55584DFA74C}"/>
              </a:ext>
            </a:extLst>
          </p:cNvPr>
          <p:cNvSpPr/>
          <p:nvPr/>
        </p:nvSpPr>
        <p:spPr>
          <a:xfrm>
            <a:off x="1055447" y="334609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1D9C17B-C764-5A94-E52E-6D0EAA8F683F}"/>
              </a:ext>
            </a:extLst>
          </p:cNvPr>
          <p:cNvCxnSpPr>
            <a:cxnSpLocks/>
          </p:cNvCxnSpPr>
          <p:nvPr/>
        </p:nvCxnSpPr>
        <p:spPr>
          <a:xfrm>
            <a:off x="512376" y="2718887"/>
            <a:ext cx="435052" cy="6982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645C06-D24D-C327-88D8-3B8C0F955E44}"/>
              </a:ext>
            </a:extLst>
          </p:cNvPr>
          <p:cNvCxnSpPr/>
          <p:nvPr/>
        </p:nvCxnSpPr>
        <p:spPr>
          <a:xfrm>
            <a:off x="1343472" y="2718887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6449908-7639-4F67-A89A-61078505751C}"/>
              </a:ext>
            </a:extLst>
          </p:cNvPr>
          <p:cNvCxnSpPr>
            <a:cxnSpLocks/>
          </p:cNvCxnSpPr>
          <p:nvPr/>
        </p:nvCxnSpPr>
        <p:spPr>
          <a:xfrm flipV="1">
            <a:off x="1271464" y="378904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7DA995-BA96-0EA6-F1B2-36EF24921CCA}"/>
              </a:ext>
            </a:extLst>
          </p:cNvPr>
          <p:cNvSpPr/>
          <p:nvPr/>
        </p:nvSpPr>
        <p:spPr>
          <a:xfrm>
            <a:off x="993799" y="4937571"/>
            <a:ext cx="555330" cy="1753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E4CEE-D48E-DC2D-EB7F-AEC320A6EB96}"/>
              </a:ext>
            </a:extLst>
          </p:cNvPr>
          <p:cNvSpPr txBox="1"/>
          <p:nvPr/>
        </p:nvSpPr>
        <p:spPr>
          <a:xfrm>
            <a:off x="9011488" y="44625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763307B-59B1-7F9C-6416-E4FE267572AE}"/>
              </a:ext>
            </a:extLst>
          </p:cNvPr>
          <p:cNvSpPr/>
          <p:nvPr/>
        </p:nvSpPr>
        <p:spPr>
          <a:xfrm>
            <a:off x="9251034" y="574702"/>
            <a:ext cx="2952328" cy="813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«номер аудитории», «распределено количество участников» и «итого» заполняются автоматически.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6DFA5AB-8137-1431-88B5-392CEEBFCE7E}"/>
              </a:ext>
            </a:extLst>
          </p:cNvPr>
          <p:cNvSpPr/>
          <p:nvPr/>
        </p:nvSpPr>
        <p:spPr>
          <a:xfrm>
            <a:off x="8846067" y="758070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Левая фигурная скобка 19">
            <a:extLst>
              <a:ext uri="{FF2B5EF4-FFF2-40B4-BE49-F238E27FC236}">
                <a16:creationId xmlns:a16="http://schemas.microsoft.com/office/drawing/2014/main" id="{9DB48C3B-2BDC-9703-1E48-D83C05812F11}"/>
              </a:ext>
            </a:extLst>
          </p:cNvPr>
          <p:cNvSpPr/>
          <p:nvPr/>
        </p:nvSpPr>
        <p:spPr>
          <a:xfrm rot="16200000">
            <a:off x="2674433" y="1447591"/>
            <a:ext cx="218399" cy="216024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CBA94DA-8C22-6FA9-18E6-03663D5A2691}"/>
              </a:ext>
            </a:extLst>
          </p:cNvPr>
          <p:cNvSpPr/>
          <p:nvPr/>
        </p:nvSpPr>
        <p:spPr>
          <a:xfrm>
            <a:off x="2613354" y="2718887"/>
            <a:ext cx="360033" cy="360040"/>
          </a:xfrm>
          <a:prstGeom prst="ellipse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00E91E2-C04D-D0C4-8B3E-3A00B36D5139}"/>
              </a:ext>
            </a:extLst>
          </p:cNvPr>
          <p:cNvSpPr/>
          <p:nvPr/>
        </p:nvSpPr>
        <p:spPr>
          <a:xfrm>
            <a:off x="8862075" y="174958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E32C13B-4F74-EA55-E0EA-DDF7E04C49F7}"/>
              </a:ext>
            </a:extLst>
          </p:cNvPr>
          <p:cNvSpPr/>
          <p:nvPr/>
        </p:nvSpPr>
        <p:spPr>
          <a:xfrm>
            <a:off x="9218749" y="1538807"/>
            <a:ext cx="2952328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F01A9908-C813-956B-D855-E706667E3038}"/>
              </a:ext>
            </a:extLst>
          </p:cNvPr>
          <p:cNvSpPr/>
          <p:nvPr/>
        </p:nvSpPr>
        <p:spPr>
          <a:xfrm rot="5400000" flipH="1">
            <a:off x="6166819" y="859826"/>
            <a:ext cx="218399" cy="338437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B2BBECD-61E9-1BFB-E8F2-37B0A89E820B}"/>
              </a:ext>
            </a:extLst>
          </p:cNvPr>
          <p:cNvSpPr/>
          <p:nvPr/>
        </p:nvSpPr>
        <p:spPr>
          <a:xfrm>
            <a:off x="5627950" y="2709369"/>
            <a:ext cx="360031" cy="33573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C288745-4C82-E3C7-7701-32253971E27E}"/>
              </a:ext>
            </a:extLst>
          </p:cNvPr>
          <p:cNvSpPr/>
          <p:nvPr/>
        </p:nvSpPr>
        <p:spPr>
          <a:xfrm>
            <a:off x="8869111" y="2725712"/>
            <a:ext cx="360031" cy="33573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5D30A8-8267-3465-82F5-37A3215E6B3E}"/>
              </a:ext>
            </a:extLst>
          </p:cNvPr>
          <p:cNvSpPr/>
          <p:nvPr/>
        </p:nvSpPr>
        <p:spPr>
          <a:xfrm>
            <a:off x="9251034" y="2456892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137E382-84AE-A25B-3B81-1498E55E6757}"/>
              </a:ext>
            </a:extLst>
          </p:cNvPr>
          <p:cNvCxnSpPr/>
          <p:nvPr/>
        </p:nvCxnSpPr>
        <p:spPr>
          <a:xfrm>
            <a:off x="8112224" y="2442815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FD347C6D-795F-179A-2D0F-9B772D66DDBD}"/>
              </a:ext>
            </a:extLst>
          </p:cNvPr>
          <p:cNvSpPr/>
          <p:nvPr/>
        </p:nvSpPr>
        <p:spPr>
          <a:xfrm>
            <a:off x="7928784" y="300994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EF80CF4-6073-50A0-3972-6D61A365514B}"/>
              </a:ext>
            </a:extLst>
          </p:cNvPr>
          <p:cNvSpPr/>
          <p:nvPr/>
        </p:nvSpPr>
        <p:spPr>
          <a:xfrm>
            <a:off x="8831470" y="369284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7E6B4DD-7757-0E82-F20A-31AA395BB842}"/>
              </a:ext>
            </a:extLst>
          </p:cNvPr>
          <p:cNvSpPr/>
          <p:nvPr/>
        </p:nvSpPr>
        <p:spPr>
          <a:xfrm>
            <a:off x="9251034" y="3533227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калибровочных листов.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95C6A72-2416-18CE-76F2-345BF2B34245}"/>
              </a:ext>
            </a:extLst>
          </p:cNvPr>
          <p:cNvSpPr/>
          <p:nvPr/>
        </p:nvSpPr>
        <p:spPr>
          <a:xfrm>
            <a:off x="9218749" y="4609562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E052CA90-E223-D9C2-E6A1-71F701F19B33}"/>
              </a:ext>
            </a:extLst>
          </p:cNvPr>
          <p:cNvCxnSpPr>
            <a:cxnSpLocks/>
          </p:cNvCxnSpPr>
          <p:nvPr/>
        </p:nvCxnSpPr>
        <p:spPr>
          <a:xfrm flipH="1">
            <a:off x="2228501" y="5229200"/>
            <a:ext cx="1" cy="765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26D1DA23-1A4B-5F4F-4B0F-0274788B7615}"/>
              </a:ext>
            </a:extLst>
          </p:cNvPr>
          <p:cNvSpPr/>
          <p:nvPr/>
        </p:nvSpPr>
        <p:spPr>
          <a:xfrm>
            <a:off x="2048485" y="6035241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EBC48D2-096A-8824-C534-B012BB57CF01}"/>
              </a:ext>
            </a:extLst>
          </p:cNvPr>
          <p:cNvSpPr/>
          <p:nvPr/>
        </p:nvSpPr>
        <p:spPr>
          <a:xfrm>
            <a:off x="8827926" y="4853513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F24AFAF-B8FC-0D39-7D34-2A2F8A709AF5}"/>
              </a:ext>
            </a:extLst>
          </p:cNvPr>
          <p:cNvSpPr/>
          <p:nvPr/>
        </p:nvSpPr>
        <p:spPr>
          <a:xfrm>
            <a:off x="1577438" y="5127816"/>
            <a:ext cx="5814699" cy="18988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B5F58370-9D02-7543-EA7D-BE442BD9216D}"/>
              </a:ext>
            </a:extLst>
          </p:cNvPr>
          <p:cNvSpPr/>
          <p:nvPr/>
        </p:nvSpPr>
        <p:spPr>
          <a:xfrm rot="5400000" flipH="1">
            <a:off x="4366618" y="2816932"/>
            <a:ext cx="218399" cy="5688628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786AC3-FA05-81FC-E6B0-E1FA91D3F7B1}"/>
              </a:ext>
            </a:extLst>
          </p:cNvPr>
          <p:cNvSpPr/>
          <p:nvPr/>
        </p:nvSpPr>
        <p:spPr>
          <a:xfrm>
            <a:off x="4304770" y="5834800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2C2E588-72BE-8632-C6CB-1638A685E700}"/>
              </a:ext>
            </a:extLst>
          </p:cNvPr>
          <p:cNvSpPr/>
          <p:nvPr/>
        </p:nvSpPr>
        <p:spPr>
          <a:xfrm>
            <a:off x="8806514" y="5821266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01DB660-CE36-9CC6-6609-B7863E344FDE}"/>
              </a:ext>
            </a:extLst>
          </p:cNvPr>
          <p:cNvSpPr/>
          <p:nvPr/>
        </p:nvSpPr>
        <p:spPr>
          <a:xfrm>
            <a:off x="9239672" y="5733781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</p:spTree>
    <p:extLst>
      <p:ext uri="{BB962C8B-B14F-4D97-AF65-F5344CB8AC3E}">
        <p14:creationId xmlns:p14="http://schemas.microsoft.com/office/powerpoint/2010/main" val="24090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959FC-B0E2-F740-C304-46044C12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F7E811-4DB9-7DBA-5FAF-882E0A042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" y="44624"/>
            <a:ext cx="9165854" cy="68133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832C0-1A5C-E0A7-079C-C3770FF8F1AE}"/>
              </a:ext>
            </a:extLst>
          </p:cNvPr>
          <p:cNvSpPr txBox="1"/>
          <p:nvPr/>
        </p:nvSpPr>
        <p:spPr>
          <a:xfrm>
            <a:off x="8688288" y="476672"/>
            <a:ext cx="432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</a:t>
            </a:r>
          </a:p>
        </p:txBody>
      </p:sp>
    </p:spTree>
    <p:extLst>
      <p:ext uri="{BB962C8B-B14F-4D97-AF65-F5344CB8AC3E}">
        <p14:creationId xmlns:p14="http://schemas.microsoft.com/office/powerpoint/2010/main" val="8373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3042082" y="1988840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2927648" y="3284984"/>
            <a:ext cx="610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8(84722)3-90-90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8-999-259-90-00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530E9-7106-1757-8ACE-5DC75EE6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445224"/>
            <a:ext cx="6563916" cy="5491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9138BA-3F60-4908-BD90-7D23484D4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0"/>
            <a:ext cx="8136904" cy="53907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91285C-23E4-1076-5340-F0A9AD6FCB9B}"/>
              </a:ext>
            </a:extLst>
          </p:cNvPr>
          <p:cNvSpPr/>
          <p:nvPr/>
        </p:nvSpPr>
        <p:spPr>
          <a:xfrm>
            <a:off x="2639616" y="5445224"/>
            <a:ext cx="6336704" cy="100811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ППЭ заполняют формы черной гелевой ручкой, без исправлений и ошибок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F413-3482-19B7-6797-6AF94EB5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22D2FC-C68D-B3DA-2067-F9B19CAD7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48327" cy="6858000"/>
          </a:xfrm>
        </p:spPr>
      </p:pic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3AAADFEB-4D5B-61FC-7685-B896C19E613F}"/>
              </a:ext>
            </a:extLst>
          </p:cNvPr>
          <p:cNvSpPr/>
          <p:nvPr/>
        </p:nvSpPr>
        <p:spPr>
          <a:xfrm rot="16200000">
            <a:off x="5073647" y="1459009"/>
            <a:ext cx="140868" cy="108307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08A62519-DFD0-005D-544E-062DC0BD7518}"/>
              </a:ext>
            </a:extLst>
          </p:cNvPr>
          <p:cNvSpPr/>
          <p:nvPr/>
        </p:nvSpPr>
        <p:spPr>
          <a:xfrm rot="16200000">
            <a:off x="6450802" y="1475590"/>
            <a:ext cx="111158" cy="108308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D608CC2-C501-F064-6E29-78B78829EC64}"/>
              </a:ext>
            </a:extLst>
          </p:cNvPr>
          <p:cNvSpPr/>
          <p:nvPr/>
        </p:nvSpPr>
        <p:spPr>
          <a:xfrm>
            <a:off x="5016207" y="1628948"/>
            <a:ext cx="255747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A195DE5-B729-39EB-FDF3-1376186E556D}"/>
              </a:ext>
            </a:extLst>
          </p:cNvPr>
          <p:cNvSpPr/>
          <p:nvPr/>
        </p:nvSpPr>
        <p:spPr>
          <a:xfrm>
            <a:off x="6378507" y="1619219"/>
            <a:ext cx="255748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D6FB282C-F54B-1577-3B92-5C05CEEA9EBC}"/>
              </a:ext>
            </a:extLst>
          </p:cNvPr>
          <p:cNvSpPr/>
          <p:nvPr/>
        </p:nvSpPr>
        <p:spPr>
          <a:xfrm rot="16200000">
            <a:off x="2140178" y="2056230"/>
            <a:ext cx="140868" cy="4182552"/>
          </a:xfrm>
          <a:prstGeom prst="leftBrac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FB616C-D1A8-78F8-A8D4-6CCDB9EAF7A8}"/>
              </a:ext>
            </a:extLst>
          </p:cNvPr>
          <p:cNvSpPr/>
          <p:nvPr/>
        </p:nvSpPr>
        <p:spPr>
          <a:xfrm>
            <a:off x="4386535" y="4376290"/>
            <a:ext cx="2371949" cy="845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автоматически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F93093C-C47F-FA99-B133-43A9A47FA1C1}"/>
              </a:ext>
            </a:extLst>
          </p:cNvPr>
          <p:cNvCxnSpPr>
            <a:cxnSpLocks/>
          </p:cNvCxnSpPr>
          <p:nvPr/>
        </p:nvCxnSpPr>
        <p:spPr>
          <a:xfrm>
            <a:off x="2295259" y="4243855"/>
            <a:ext cx="2064097" cy="338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8B80E1-3DB2-AAF2-F77C-9BFB3F5012A3}"/>
              </a:ext>
            </a:extLst>
          </p:cNvPr>
          <p:cNvSpPr/>
          <p:nvPr/>
        </p:nvSpPr>
        <p:spPr>
          <a:xfrm>
            <a:off x="9693535" y="1200892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проставляется 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с экзамен, 3. не закончили экзамен, 4. ошибка в документе, 5. подал апелляцию о нарушении порядка проведения, 6. замена ИК (брак, испорченные).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6036A99-7031-207F-3718-46DD3AD76816}"/>
              </a:ext>
            </a:extLst>
          </p:cNvPr>
          <p:cNvSpPr/>
          <p:nvPr/>
        </p:nvSpPr>
        <p:spPr>
          <a:xfrm>
            <a:off x="9686172" y="3976733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E68756D-567E-0156-71EA-6023F98B7977}"/>
              </a:ext>
            </a:extLst>
          </p:cNvPr>
          <p:cNvSpPr/>
          <p:nvPr/>
        </p:nvSpPr>
        <p:spPr>
          <a:xfrm>
            <a:off x="9305024" y="2030178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4CAA69B-A8CB-ACE6-5641-C8107DDE76F2}"/>
              </a:ext>
            </a:extLst>
          </p:cNvPr>
          <p:cNvSpPr/>
          <p:nvPr/>
        </p:nvSpPr>
        <p:spPr>
          <a:xfrm>
            <a:off x="9305024" y="4806019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02915-6274-E293-6375-C63EC201CF43}"/>
              </a:ext>
            </a:extLst>
          </p:cNvPr>
          <p:cNvSpPr txBox="1"/>
          <p:nvPr/>
        </p:nvSpPr>
        <p:spPr>
          <a:xfrm>
            <a:off x="9709145" y="237858"/>
            <a:ext cx="2147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29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5291E-AE5B-3521-32BD-6C90EA97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26A5ED-C781-8682-CD52-08BA19FCE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384"/>
            <a:ext cx="9696400" cy="68853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4B810-E9D2-7FBE-3E1B-AA39CD27DA50}"/>
              </a:ext>
            </a:extLst>
          </p:cNvPr>
          <p:cNvSpPr txBox="1"/>
          <p:nvPr/>
        </p:nvSpPr>
        <p:spPr>
          <a:xfrm>
            <a:off x="10200456" y="4766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ППЭ-11</a:t>
            </a:r>
          </a:p>
        </p:txBody>
      </p:sp>
    </p:spTree>
    <p:extLst>
      <p:ext uri="{BB962C8B-B14F-4D97-AF65-F5344CB8AC3E}">
        <p14:creationId xmlns:p14="http://schemas.microsoft.com/office/powerpoint/2010/main" val="12422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8591E-5FC6-4072-AE2F-1C3D56A4E908}"/>
              </a:ext>
            </a:extLst>
          </p:cNvPr>
          <p:cNvSpPr txBox="1"/>
          <p:nvPr/>
        </p:nvSpPr>
        <p:spPr>
          <a:xfrm>
            <a:off x="4583832" y="91684"/>
            <a:ext cx="51292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40BACC-6377-4702-80C1-24A1ED22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2" y="713760"/>
            <a:ext cx="8936175" cy="59484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F9A2E20-42B2-4A8A-A4BC-6B4A238DDA31}"/>
              </a:ext>
            </a:extLst>
          </p:cNvPr>
          <p:cNvSpPr/>
          <p:nvPr/>
        </p:nvSpPr>
        <p:spPr>
          <a:xfrm>
            <a:off x="1626301" y="5826607"/>
            <a:ext cx="6113497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B3BEBF-F7C9-4654-B122-583189961E71}"/>
              </a:ext>
            </a:extLst>
          </p:cNvPr>
          <p:cNvSpPr/>
          <p:nvPr/>
        </p:nvSpPr>
        <p:spPr>
          <a:xfrm>
            <a:off x="5060206" y="1772816"/>
            <a:ext cx="331236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4B5EA-466D-425C-8F38-5EFA56BD4AD8}"/>
              </a:ext>
            </a:extLst>
          </p:cNvPr>
          <p:cNvSpPr txBox="1"/>
          <p:nvPr/>
        </p:nvSpPr>
        <p:spPr>
          <a:xfrm>
            <a:off x="8239708" y="431956"/>
            <a:ext cx="51292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53DAC8-60DD-4EA0-BCEA-11F12623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6" y="168590"/>
            <a:ext cx="5761838" cy="66894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81C0F0A-84C2-4C55-878D-7BDC6A16BEF2}"/>
              </a:ext>
            </a:extLst>
          </p:cNvPr>
          <p:cNvCxnSpPr/>
          <p:nvPr/>
        </p:nvCxnSpPr>
        <p:spPr>
          <a:xfrm>
            <a:off x="5375920" y="299695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AA31E6-599E-416B-A183-E2DAC41D14CE}"/>
              </a:ext>
            </a:extLst>
          </p:cNvPr>
          <p:cNvSpPr/>
          <p:nvPr/>
        </p:nvSpPr>
        <p:spPr>
          <a:xfrm>
            <a:off x="7779978" y="1988840"/>
            <a:ext cx="3024336" cy="201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57EDE8-71FA-4BC1-8B80-E4874D7F7812}"/>
              </a:ext>
            </a:extLst>
          </p:cNvPr>
          <p:cNvCxnSpPr/>
          <p:nvPr/>
        </p:nvCxnSpPr>
        <p:spPr>
          <a:xfrm>
            <a:off x="5591944" y="638132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F3728-A83E-43D1-9C1B-7B44D5157F04}"/>
              </a:ext>
            </a:extLst>
          </p:cNvPr>
          <p:cNvSpPr/>
          <p:nvPr/>
        </p:nvSpPr>
        <p:spPr>
          <a:xfrm>
            <a:off x="7777005" y="5949282"/>
            <a:ext cx="3056873" cy="864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</p:spTree>
    <p:extLst>
      <p:ext uri="{BB962C8B-B14F-4D97-AF65-F5344CB8AC3E}">
        <p14:creationId xmlns:p14="http://schemas.microsoft.com/office/powerpoint/2010/main" val="4039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8B5F6-F472-4EB5-859C-5F8F1FD062F5}"/>
              </a:ext>
            </a:extLst>
          </p:cNvPr>
          <p:cNvSpPr txBox="1"/>
          <p:nvPr/>
        </p:nvSpPr>
        <p:spPr>
          <a:xfrm>
            <a:off x="6672064" y="195897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ППЭ-12-04-МАШ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086D9A3-8122-4285-842D-CFFDC20B6F0E}"/>
              </a:ext>
            </a:extLst>
          </p:cNvPr>
          <p:cNvCxnSpPr>
            <a:cxnSpLocks/>
          </p:cNvCxnSpPr>
          <p:nvPr/>
        </p:nvCxnSpPr>
        <p:spPr>
          <a:xfrm>
            <a:off x="5450889" y="2924944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6D3480-91F4-4AC8-A40D-E0262190B2CF}"/>
              </a:ext>
            </a:extLst>
          </p:cNvPr>
          <p:cNvSpPr/>
          <p:nvPr/>
        </p:nvSpPr>
        <p:spPr>
          <a:xfrm>
            <a:off x="7608168" y="2348881"/>
            <a:ext cx="3096344" cy="115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B36E264-B873-42D9-BCE8-F00AD344D953}"/>
              </a:ext>
            </a:extLst>
          </p:cNvPr>
          <p:cNvCxnSpPr>
            <a:cxnSpLocks/>
          </p:cNvCxnSpPr>
          <p:nvPr/>
        </p:nvCxnSpPr>
        <p:spPr>
          <a:xfrm>
            <a:off x="5450889" y="5877272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B00E0D-D6DF-4899-AC0E-F5C61E273797}"/>
              </a:ext>
            </a:extLst>
          </p:cNvPr>
          <p:cNvSpPr/>
          <p:nvPr/>
        </p:nvSpPr>
        <p:spPr>
          <a:xfrm>
            <a:off x="7608168" y="5553240"/>
            <a:ext cx="3096344" cy="64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«Подпись» обязательно к заполнению!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2A79D-5BA4-41B5-A048-8D2AD006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2" y="0"/>
            <a:ext cx="4813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0D138-5D45-4161-A740-F654685AF3ED}"/>
              </a:ext>
            </a:extLst>
          </p:cNvPr>
          <p:cNvSpPr txBox="1"/>
          <p:nvPr/>
        </p:nvSpPr>
        <p:spPr>
          <a:xfrm>
            <a:off x="7110289" y="91298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ППЭ-13-01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C0CC258-5718-49DA-8054-42B6424BF369}"/>
              </a:ext>
            </a:extLst>
          </p:cNvPr>
          <p:cNvCxnSpPr>
            <a:cxnSpLocks/>
          </p:cNvCxnSpPr>
          <p:nvPr/>
        </p:nvCxnSpPr>
        <p:spPr>
          <a:xfrm flipV="1">
            <a:off x="6980513" y="1302105"/>
            <a:ext cx="1019746" cy="94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EF88C7-FA88-442D-BCA8-FAC9F7B09739}"/>
              </a:ext>
            </a:extLst>
          </p:cNvPr>
          <p:cNvSpPr/>
          <p:nvPr/>
        </p:nvSpPr>
        <p:spPr>
          <a:xfrm>
            <a:off x="8184232" y="631386"/>
            <a:ext cx="2952328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Бумажной технологии, заполняется, если в ППЭ использовались ЭМ, полученные на бумажном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 от члена ГЭК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544515B-C3DD-4BFD-A70C-36860686C2BD}"/>
              </a:ext>
            </a:extLst>
          </p:cNvPr>
          <p:cNvCxnSpPr>
            <a:cxnSpLocks/>
          </p:cNvCxnSpPr>
          <p:nvPr/>
        </p:nvCxnSpPr>
        <p:spPr>
          <a:xfrm flipV="1">
            <a:off x="6948462" y="2276872"/>
            <a:ext cx="1019746" cy="504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8006DB-7456-4C48-858D-ADA638874EEC}"/>
              </a:ext>
            </a:extLst>
          </p:cNvPr>
          <p:cNvSpPr/>
          <p:nvPr/>
        </p:nvSpPr>
        <p:spPr>
          <a:xfrm>
            <a:off x="8184232" y="1775025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подготовленных в ППЭ до дня экзамена.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6C070D-D524-4912-9226-4142E9C9B05B}"/>
              </a:ext>
            </a:extLst>
          </p:cNvPr>
          <p:cNvCxnSpPr>
            <a:cxnSpLocks/>
          </p:cNvCxnSpPr>
          <p:nvPr/>
        </p:nvCxnSpPr>
        <p:spPr>
          <a:xfrm>
            <a:off x="6948462" y="3062675"/>
            <a:ext cx="8863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5B2249-BBC3-4A15-AC69-182B3DA2132A}"/>
              </a:ext>
            </a:extLst>
          </p:cNvPr>
          <p:cNvSpPr/>
          <p:nvPr/>
        </p:nvSpPr>
        <p:spPr>
          <a:xfrm>
            <a:off x="8184232" y="2689697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распечатанных в ППЭ в день экзамена в случае нехватки ранее подготовленных.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C9A2D3D-8D5F-4B8B-817C-11043E4837CE}"/>
              </a:ext>
            </a:extLst>
          </p:cNvPr>
          <p:cNvSpPr/>
          <p:nvPr/>
        </p:nvSpPr>
        <p:spPr>
          <a:xfrm>
            <a:off x="8187205" y="3635412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в аудитории ППЭ в день экзамена.</a:t>
            </a: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id="{90E3573B-44D7-4899-AD1B-8ECD67B22ED5}"/>
              </a:ext>
            </a:extLst>
          </p:cNvPr>
          <p:cNvSpPr/>
          <p:nvPr/>
        </p:nvSpPr>
        <p:spPr>
          <a:xfrm>
            <a:off x="6980513" y="3861048"/>
            <a:ext cx="195607" cy="4320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73A7C73-648E-412F-90E9-B577B4AD98BB}"/>
              </a:ext>
            </a:extLst>
          </p:cNvPr>
          <p:cNvCxnSpPr>
            <a:stCxn id="29" idx="1"/>
          </p:cNvCxnSpPr>
          <p:nvPr/>
        </p:nvCxnSpPr>
        <p:spPr>
          <a:xfrm>
            <a:off x="7176120" y="4077071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Правая фигурная скобка 31">
            <a:extLst>
              <a:ext uri="{FF2B5EF4-FFF2-40B4-BE49-F238E27FC236}">
                <a16:creationId xmlns:a16="http://schemas.microsoft.com/office/drawing/2014/main" id="{E6E5F539-FA69-4599-8729-CB4EE4EC403C}"/>
              </a:ext>
            </a:extLst>
          </p:cNvPr>
          <p:cNvSpPr/>
          <p:nvPr/>
        </p:nvSpPr>
        <p:spPr>
          <a:xfrm>
            <a:off x="7032597" y="4483374"/>
            <a:ext cx="195607" cy="78886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14CACE7-1D08-47AD-AAFA-68B13BA3E2FA}"/>
              </a:ext>
            </a:extLst>
          </p:cNvPr>
          <p:cNvSpPr/>
          <p:nvPr/>
        </p:nvSpPr>
        <p:spPr>
          <a:xfrm>
            <a:off x="8184232" y="4550084"/>
            <a:ext cx="2952328" cy="924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полученных от участников  экзамена по окончании его проведения.</a:t>
            </a:r>
          </a:p>
        </p:txBody>
      </p:sp>
      <p:sp>
        <p:nvSpPr>
          <p:cNvPr id="34" name="Правая фигурная скобка 33">
            <a:extLst>
              <a:ext uri="{FF2B5EF4-FFF2-40B4-BE49-F238E27FC236}">
                <a16:creationId xmlns:a16="http://schemas.microsoft.com/office/drawing/2014/main" id="{7C3A9E8B-D5C3-4F6C-8BD7-E507C260959A}"/>
              </a:ext>
            </a:extLst>
          </p:cNvPr>
          <p:cNvSpPr/>
          <p:nvPr/>
        </p:nvSpPr>
        <p:spPr>
          <a:xfrm>
            <a:off x="6980513" y="5474480"/>
            <a:ext cx="247691" cy="121636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3007CF2-7F71-488F-B54F-C17C58608BEE}"/>
              </a:ext>
            </a:extLst>
          </p:cNvPr>
          <p:cNvSpPr/>
          <p:nvPr/>
        </p:nvSpPr>
        <p:spPr>
          <a:xfrm>
            <a:off x="8184232" y="5600282"/>
            <a:ext cx="2952328" cy="12130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которые остались не использованными в день проведения экзамена, в том числе количество материалов, выданных в аудитории и возвращенных организаторами неиспользованными.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F7EA8CE-3AFC-46C4-90D7-902E17F23C85}"/>
              </a:ext>
            </a:extLst>
          </p:cNvPr>
          <p:cNvCxnSpPr/>
          <p:nvPr/>
        </p:nvCxnSpPr>
        <p:spPr>
          <a:xfrm>
            <a:off x="7228204" y="4866298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A7FA35F-E65A-4B52-9A83-2FAD13F46C71}"/>
              </a:ext>
            </a:extLst>
          </p:cNvPr>
          <p:cNvCxnSpPr/>
          <p:nvPr/>
        </p:nvCxnSpPr>
        <p:spPr>
          <a:xfrm>
            <a:off x="7228204" y="6082663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E0353-1C33-444D-891D-3ACA67B5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" y="697471"/>
            <a:ext cx="645885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5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B09A200-1C40-4D07-817F-17A452E881C2}"/>
              </a:ext>
            </a:extLst>
          </p:cNvPr>
          <p:cNvSpPr/>
          <p:nvPr/>
        </p:nvSpPr>
        <p:spPr>
          <a:xfrm>
            <a:off x="7394860" y="921291"/>
            <a:ext cx="216024" cy="128357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5EDD21-42BC-44D4-8F37-A3D4870DA8AA}"/>
              </a:ext>
            </a:extLst>
          </p:cNvPr>
          <p:cNvSpPr/>
          <p:nvPr/>
        </p:nvSpPr>
        <p:spPr>
          <a:xfrm>
            <a:off x="8184232" y="836712"/>
            <a:ext cx="266429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об участниках экзамена в ППЭ.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C0E57639-51ED-4DA7-9124-B2F24762C417}"/>
              </a:ext>
            </a:extLst>
          </p:cNvPr>
          <p:cNvSpPr/>
          <p:nvPr/>
        </p:nvSpPr>
        <p:spPr>
          <a:xfrm>
            <a:off x="7429389" y="2564904"/>
            <a:ext cx="216024" cy="136815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A3B636-6931-4466-9210-6DBC4D9A360D}"/>
              </a:ext>
            </a:extLst>
          </p:cNvPr>
          <p:cNvSpPr/>
          <p:nvPr/>
        </p:nvSpPr>
        <p:spPr>
          <a:xfrm>
            <a:off x="8184232" y="2539503"/>
            <a:ext cx="2664296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количественные показатели по работникам ППЭ.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Столбцы «назначено в ППЭ» и «распределено в аудитории» заполняются автоматически.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«не явилось в ППЭ» заполняется руководителем ППЭ.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FFFA8-757E-4AD6-B693-41BE0095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" y="620688"/>
            <a:ext cx="6439799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14877</TotalTime>
  <Words>745</Words>
  <Application>Microsoft Office PowerPoint</Application>
  <PresentationFormat>Широкоэкранный</PresentationFormat>
  <Paragraphs>76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Сектор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1012</cp:revision>
  <cp:lastPrinted>2024-02-27T11:15:11Z</cp:lastPrinted>
  <dcterms:created xsi:type="dcterms:W3CDTF">2009-03-12T11:49:47Z</dcterms:created>
  <dcterms:modified xsi:type="dcterms:W3CDTF">2024-08-26T09:48:20Z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