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3"/>
  </p:notesMasterIdLst>
  <p:sldIdLst>
    <p:sldId id="417" r:id="rId2"/>
    <p:sldId id="431" r:id="rId3"/>
    <p:sldId id="427" r:id="rId4"/>
    <p:sldId id="448" r:id="rId5"/>
    <p:sldId id="429" r:id="rId6"/>
    <p:sldId id="434" r:id="rId7"/>
    <p:sldId id="474" r:id="rId8"/>
    <p:sldId id="476" r:id="rId9"/>
    <p:sldId id="477" r:id="rId10"/>
    <p:sldId id="475" r:id="rId11"/>
    <p:sldId id="444" r:id="rId12"/>
  </p:sldIdLst>
  <p:sldSz cx="12192000" cy="6858000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FF0000"/>
    <a:srgbClr val="B2B2B2"/>
    <a:srgbClr val="C0C0C0"/>
    <a:srgbClr val="0A5BBE"/>
    <a:srgbClr val="074187"/>
    <a:srgbClr val="AED8F4"/>
    <a:srgbClr val="C24684"/>
    <a:srgbClr val="99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E02CE-0681-45E8-B0C1-CF02FB628B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A6678B-8B0A-424D-8266-4B2B0580B1AC}">
      <dgm:prSet phldrT="[Текст]"/>
      <dgm:spPr/>
      <dgm:t>
        <a:bodyPr/>
        <a:lstStyle/>
        <a:p>
          <a:r>
            <a:rPr lang="ru-RU" dirty="0"/>
            <a:t>В день проведения необходимо заполнить </a:t>
          </a:r>
          <a:r>
            <a:rPr lang="en-US" dirty="0"/>
            <a:t>Google-</a:t>
          </a:r>
          <a:r>
            <a:rPr lang="ru-RU" dirty="0"/>
            <a:t>таблицу</a:t>
          </a:r>
        </a:p>
      </dgm:t>
    </dgm:pt>
    <dgm:pt modelId="{0AF965C9-A8C2-470D-888B-0DEF926E6FFE}" type="parTrans" cxnId="{D1F90084-892F-406C-B0EA-0B4E0314A95B}">
      <dgm:prSet/>
      <dgm:spPr/>
      <dgm:t>
        <a:bodyPr/>
        <a:lstStyle/>
        <a:p>
          <a:endParaRPr lang="ru-RU"/>
        </a:p>
      </dgm:t>
    </dgm:pt>
    <dgm:pt modelId="{B26ED375-0C34-4F2F-93E3-AD8B0B3BBC13}" type="sibTrans" cxnId="{D1F90084-892F-406C-B0EA-0B4E0314A95B}">
      <dgm:prSet/>
      <dgm:spPr/>
      <dgm:t>
        <a:bodyPr/>
        <a:lstStyle/>
        <a:p>
          <a:endParaRPr lang="ru-RU"/>
        </a:p>
      </dgm:t>
    </dgm:pt>
    <dgm:pt modelId="{EA1F1B83-B5E8-46F9-AFED-501A91AFAE57}">
      <dgm:prSet phldrT="[Текст]" phldr="1"/>
      <dgm:spPr/>
      <dgm:t>
        <a:bodyPr/>
        <a:lstStyle/>
        <a:p>
          <a:endParaRPr lang="ru-RU" dirty="0"/>
        </a:p>
      </dgm:t>
    </dgm:pt>
    <dgm:pt modelId="{04F4A0C3-5168-4579-AD38-9A6FDF75B2F5}" type="parTrans" cxnId="{95370927-373D-44E4-985F-694B47DD24F3}">
      <dgm:prSet/>
      <dgm:spPr/>
      <dgm:t>
        <a:bodyPr/>
        <a:lstStyle/>
        <a:p>
          <a:endParaRPr lang="ru-RU"/>
        </a:p>
      </dgm:t>
    </dgm:pt>
    <dgm:pt modelId="{F704E9A9-56C6-4FA3-A3A5-A8F27410EF03}" type="sibTrans" cxnId="{95370927-373D-44E4-985F-694B47DD24F3}">
      <dgm:prSet/>
      <dgm:spPr/>
      <dgm:t>
        <a:bodyPr/>
        <a:lstStyle/>
        <a:p>
          <a:endParaRPr lang="ru-RU"/>
        </a:p>
      </dgm:t>
    </dgm:pt>
    <dgm:pt modelId="{4F50EF77-135E-4E05-8550-11E811C97813}">
      <dgm:prSet phldrT="[Текст]"/>
      <dgm:spPr/>
      <dgm:t>
        <a:bodyPr/>
        <a:lstStyle/>
        <a:p>
          <a:r>
            <a:rPr lang="ru-RU" dirty="0"/>
            <a:t>Ссылка будет направлена 13.02.2024 </a:t>
          </a:r>
        </a:p>
      </dgm:t>
    </dgm:pt>
    <dgm:pt modelId="{68B84A75-F45A-4BD7-94CC-FFA7C801ADA4}" type="parTrans" cxnId="{6F330DD4-AB81-4A15-B7F9-58714E828B55}">
      <dgm:prSet/>
      <dgm:spPr/>
      <dgm:t>
        <a:bodyPr/>
        <a:lstStyle/>
        <a:p>
          <a:endParaRPr lang="ru-RU"/>
        </a:p>
      </dgm:t>
    </dgm:pt>
    <dgm:pt modelId="{69C94F6E-DD65-45E9-8536-E0DF19C4766C}" type="sibTrans" cxnId="{6F330DD4-AB81-4A15-B7F9-58714E828B55}">
      <dgm:prSet/>
      <dgm:spPr/>
      <dgm:t>
        <a:bodyPr/>
        <a:lstStyle/>
        <a:p>
          <a:endParaRPr lang="ru-RU"/>
        </a:p>
      </dgm:t>
    </dgm:pt>
    <dgm:pt modelId="{05625884-B741-4F0F-940D-FF68E9D190E4}">
      <dgm:prSet phldrT="[Текст]" phldr="1"/>
      <dgm:spPr/>
      <dgm:t>
        <a:bodyPr/>
        <a:lstStyle/>
        <a:p>
          <a:endParaRPr lang="ru-RU"/>
        </a:p>
      </dgm:t>
    </dgm:pt>
    <dgm:pt modelId="{88C2DC70-AC42-4B32-B766-66688A04FFA2}" type="parTrans" cxnId="{8A899AD9-4C2C-41BE-A5D3-C5D946020504}">
      <dgm:prSet/>
      <dgm:spPr/>
      <dgm:t>
        <a:bodyPr/>
        <a:lstStyle/>
        <a:p>
          <a:endParaRPr lang="ru-RU"/>
        </a:p>
      </dgm:t>
    </dgm:pt>
    <dgm:pt modelId="{7C0FBDF3-0FB8-4E9C-B6CE-1D97645ED96F}" type="sibTrans" cxnId="{8A899AD9-4C2C-41BE-A5D3-C5D946020504}">
      <dgm:prSet/>
      <dgm:spPr/>
      <dgm:t>
        <a:bodyPr/>
        <a:lstStyle/>
        <a:p>
          <a:endParaRPr lang="ru-RU"/>
        </a:p>
      </dgm:t>
    </dgm:pt>
    <dgm:pt modelId="{A742FFF6-9817-46D2-950C-C63D99250EDE}" type="pres">
      <dgm:prSet presAssocID="{7CFE02CE-0681-45E8-B0C1-CF02FB628B1D}" presName="linear" presStyleCnt="0">
        <dgm:presLayoutVars>
          <dgm:animLvl val="lvl"/>
          <dgm:resizeHandles val="exact"/>
        </dgm:presLayoutVars>
      </dgm:prSet>
      <dgm:spPr/>
    </dgm:pt>
    <dgm:pt modelId="{D3564C14-53AE-4176-A9F1-8AF35FD26C16}" type="pres">
      <dgm:prSet presAssocID="{BFA6678B-8B0A-424D-8266-4B2B0580B1AC}" presName="parentText" presStyleLbl="node1" presStyleIdx="0" presStyleCnt="2" custLinFactX="20000" custLinFactNeighborX="100000" custLinFactNeighborY="-13624">
        <dgm:presLayoutVars>
          <dgm:chMax val="0"/>
          <dgm:bulletEnabled val="1"/>
        </dgm:presLayoutVars>
      </dgm:prSet>
      <dgm:spPr/>
    </dgm:pt>
    <dgm:pt modelId="{1562417F-46B3-4622-973A-198DA3E04C8D}" type="pres">
      <dgm:prSet presAssocID="{BFA6678B-8B0A-424D-8266-4B2B0580B1AC}" presName="childText" presStyleLbl="revTx" presStyleIdx="0" presStyleCnt="2">
        <dgm:presLayoutVars>
          <dgm:bulletEnabled val="1"/>
        </dgm:presLayoutVars>
      </dgm:prSet>
      <dgm:spPr/>
    </dgm:pt>
    <dgm:pt modelId="{927030F7-70BD-4877-9092-678EA6315799}" type="pres">
      <dgm:prSet presAssocID="{4F50EF77-135E-4E05-8550-11E811C978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98418F4-2B78-49E5-AF22-88289B63AA83}" type="pres">
      <dgm:prSet presAssocID="{4F50EF77-135E-4E05-8550-11E811C9781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D5ECD03-78C6-41A2-8915-EFBF35D89366}" type="presOf" srcId="{4F50EF77-135E-4E05-8550-11E811C97813}" destId="{927030F7-70BD-4877-9092-678EA6315799}" srcOrd="0" destOrd="0" presId="urn:microsoft.com/office/officeart/2005/8/layout/vList2"/>
    <dgm:cxn modelId="{95370927-373D-44E4-985F-694B47DD24F3}" srcId="{BFA6678B-8B0A-424D-8266-4B2B0580B1AC}" destId="{EA1F1B83-B5E8-46F9-AFED-501A91AFAE57}" srcOrd="0" destOrd="0" parTransId="{04F4A0C3-5168-4579-AD38-9A6FDF75B2F5}" sibTransId="{F704E9A9-56C6-4FA3-A3A5-A8F27410EF03}"/>
    <dgm:cxn modelId="{27B1A162-63A0-46C6-B7DE-2C7294751CA8}" type="presOf" srcId="{EA1F1B83-B5E8-46F9-AFED-501A91AFAE57}" destId="{1562417F-46B3-4622-973A-198DA3E04C8D}" srcOrd="0" destOrd="0" presId="urn:microsoft.com/office/officeart/2005/8/layout/vList2"/>
    <dgm:cxn modelId="{D1F90084-892F-406C-B0EA-0B4E0314A95B}" srcId="{7CFE02CE-0681-45E8-B0C1-CF02FB628B1D}" destId="{BFA6678B-8B0A-424D-8266-4B2B0580B1AC}" srcOrd="0" destOrd="0" parTransId="{0AF965C9-A8C2-470D-888B-0DEF926E6FFE}" sibTransId="{B26ED375-0C34-4F2F-93E3-AD8B0B3BBC13}"/>
    <dgm:cxn modelId="{3EDDBEAF-8331-4C07-82C7-8A0557C3EF79}" type="presOf" srcId="{05625884-B741-4F0F-940D-FF68E9D190E4}" destId="{198418F4-2B78-49E5-AF22-88289B63AA83}" srcOrd="0" destOrd="0" presId="urn:microsoft.com/office/officeart/2005/8/layout/vList2"/>
    <dgm:cxn modelId="{D94EFBB5-24B3-4137-BE83-884C0A997154}" type="presOf" srcId="{BFA6678B-8B0A-424D-8266-4B2B0580B1AC}" destId="{D3564C14-53AE-4176-A9F1-8AF35FD26C16}" srcOrd="0" destOrd="0" presId="urn:microsoft.com/office/officeart/2005/8/layout/vList2"/>
    <dgm:cxn modelId="{4FE1C2CB-79C2-4B64-893D-4286BED7272B}" type="presOf" srcId="{7CFE02CE-0681-45E8-B0C1-CF02FB628B1D}" destId="{A742FFF6-9817-46D2-950C-C63D99250EDE}" srcOrd="0" destOrd="0" presId="urn:microsoft.com/office/officeart/2005/8/layout/vList2"/>
    <dgm:cxn modelId="{6F330DD4-AB81-4A15-B7F9-58714E828B55}" srcId="{7CFE02CE-0681-45E8-B0C1-CF02FB628B1D}" destId="{4F50EF77-135E-4E05-8550-11E811C97813}" srcOrd="1" destOrd="0" parTransId="{68B84A75-F45A-4BD7-94CC-FFA7C801ADA4}" sibTransId="{69C94F6E-DD65-45E9-8536-E0DF19C4766C}"/>
    <dgm:cxn modelId="{8A899AD9-4C2C-41BE-A5D3-C5D946020504}" srcId="{4F50EF77-135E-4E05-8550-11E811C97813}" destId="{05625884-B741-4F0F-940D-FF68E9D190E4}" srcOrd="0" destOrd="0" parTransId="{88C2DC70-AC42-4B32-B766-66688A04FFA2}" sibTransId="{7C0FBDF3-0FB8-4E9C-B6CE-1D97645ED96F}"/>
    <dgm:cxn modelId="{9E9DACD4-C61E-4361-85CC-17D0E821EA8B}" type="presParOf" srcId="{A742FFF6-9817-46D2-950C-C63D99250EDE}" destId="{D3564C14-53AE-4176-A9F1-8AF35FD26C16}" srcOrd="0" destOrd="0" presId="urn:microsoft.com/office/officeart/2005/8/layout/vList2"/>
    <dgm:cxn modelId="{B4E8BE7E-F8A4-4B3E-B8BF-F512B6F292B4}" type="presParOf" srcId="{A742FFF6-9817-46D2-950C-C63D99250EDE}" destId="{1562417F-46B3-4622-973A-198DA3E04C8D}" srcOrd="1" destOrd="0" presId="urn:microsoft.com/office/officeart/2005/8/layout/vList2"/>
    <dgm:cxn modelId="{4BD28E8A-E711-412D-A826-7179C05A0B9C}" type="presParOf" srcId="{A742FFF6-9817-46D2-950C-C63D99250EDE}" destId="{927030F7-70BD-4877-9092-678EA6315799}" srcOrd="2" destOrd="0" presId="urn:microsoft.com/office/officeart/2005/8/layout/vList2"/>
    <dgm:cxn modelId="{4D16C8CE-E972-4491-8B75-5652EF7F9142}" type="presParOf" srcId="{A742FFF6-9817-46D2-950C-C63D99250EDE}" destId="{198418F4-2B78-49E5-AF22-88289B63AA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4C14-53AE-4176-A9F1-8AF35FD26C16}">
      <dsp:nvSpPr>
        <dsp:cNvPr id="0" name=""/>
        <dsp:cNvSpPr/>
      </dsp:nvSpPr>
      <dsp:spPr>
        <a:xfrm>
          <a:off x="0" y="108785"/>
          <a:ext cx="3960440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 день проведения необходимо заполнить </a:t>
          </a:r>
          <a:r>
            <a:rPr lang="en-US" sz="2400" kern="1200" dirty="0"/>
            <a:t>Google-</a:t>
          </a:r>
          <a:r>
            <a:rPr lang="ru-RU" sz="2400" kern="1200" dirty="0"/>
            <a:t>таблицу</a:t>
          </a:r>
        </a:p>
      </dsp:txBody>
      <dsp:txXfrm>
        <a:off x="65796" y="174581"/>
        <a:ext cx="3828848" cy="1216248"/>
      </dsp:txXfrm>
    </dsp:sp>
    <dsp:sp modelId="{1562417F-46B3-4622-973A-198DA3E04C8D}">
      <dsp:nvSpPr>
        <dsp:cNvPr id="0" name=""/>
        <dsp:cNvSpPr/>
      </dsp:nvSpPr>
      <dsp:spPr>
        <a:xfrm>
          <a:off x="0" y="1510772"/>
          <a:ext cx="39604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900" kern="1200" dirty="0"/>
        </a:p>
      </dsp:txBody>
      <dsp:txXfrm>
        <a:off x="0" y="1510772"/>
        <a:ext cx="3960440" cy="397440"/>
      </dsp:txXfrm>
    </dsp:sp>
    <dsp:sp modelId="{927030F7-70BD-4877-9092-678EA6315799}">
      <dsp:nvSpPr>
        <dsp:cNvPr id="0" name=""/>
        <dsp:cNvSpPr/>
      </dsp:nvSpPr>
      <dsp:spPr>
        <a:xfrm>
          <a:off x="0" y="1908212"/>
          <a:ext cx="3960440" cy="134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Ссылка будет направлена 13.02.2024 </a:t>
          </a:r>
        </a:p>
      </dsp:txBody>
      <dsp:txXfrm>
        <a:off x="65796" y="1974008"/>
        <a:ext cx="3828848" cy="1216248"/>
      </dsp:txXfrm>
    </dsp:sp>
    <dsp:sp modelId="{198418F4-2B78-49E5-AF22-88289B63AA83}">
      <dsp:nvSpPr>
        <dsp:cNvPr id="0" name=""/>
        <dsp:cNvSpPr/>
      </dsp:nvSpPr>
      <dsp:spPr>
        <a:xfrm>
          <a:off x="0" y="3256052"/>
          <a:ext cx="39604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900" kern="1200"/>
        </a:p>
      </dsp:txBody>
      <dsp:txXfrm>
        <a:off x="0" y="3256052"/>
        <a:ext cx="396044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4257" cy="496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1801" y="0"/>
            <a:ext cx="2944257" cy="496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4538"/>
            <a:ext cx="6592887" cy="3708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5925" y="4714955"/>
            <a:ext cx="4969647" cy="4454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1497"/>
            <a:ext cx="2944257" cy="496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1801" y="9431496"/>
            <a:ext cx="2929697" cy="4824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sktop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052" y="2201403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Особенности по проведению итогового собеседования по русскому языку</a:t>
            </a:r>
          </a:p>
          <a:p>
            <a:pPr algn="ctr"/>
            <a:r>
              <a:rPr lang="ru-RU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202</a:t>
            </a:r>
            <a:r>
              <a:rPr lang="en-US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3</a:t>
            </a:r>
            <a:r>
              <a:rPr lang="ru-RU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/202</a:t>
            </a:r>
            <a:r>
              <a:rPr lang="en-US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r>
              <a:rPr lang="ru-RU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учебном году</a:t>
            </a:r>
          </a:p>
        </p:txBody>
      </p:sp>
      <p:pic>
        <p:nvPicPr>
          <p:cNvPr id="7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 rot="342120">
            <a:off x="5455088" y="358530"/>
            <a:ext cx="44538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79">
            <a:off x="8503960" y="0"/>
            <a:ext cx="1342132" cy="7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7D890-2127-F4D0-C005-85B7E9FCE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A3C4D8A-6341-0980-7F60-E839D82E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400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2C58558-6681-5548-9B43-27C4F5DC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863BA1-1714-AF40-A44B-6D123326060B}"/>
              </a:ext>
            </a:extLst>
          </p:cNvPr>
          <p:cNvSpPr txBox="1"/>
          <p:nvPr/>
        </p:nvSpPr>
        <p:spPr>
          <a:xfrm rot="20433059">
            <a:off x="589874" y="1581404"/>
            <a:ext cx="145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coko08.ru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Раздел ГИА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7F31CD-D52B-6E59-9BB4-295B5156A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16" y="260648"/>
            <a:ext cx="993667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2B90-93B9-9E5F-A747-71392427B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0DA6A87-2A1F-0A9E-E598-516ECF62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4E1822C-389E-9191-DFD6-1022A041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6DA6066C-8D60-1811-7509-591DEB1B7E49}"/>
              </a:ext>
            </a:extLst>
          </p:cNvPr>
          <p:cNvSpPr txBox="1"/>
          <p:nvPr/>
        </p:nvSpPr>
        <p:spPr>
          <a:xfrm>
            <a:off x="1199456" y="2648138"/>
            <a:ext cx="374441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Контактная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информация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689456B-2D81-588C-223F-010DA54E7338}"/>
              </a:ext>
            </a:extLst>
          </p:cNvPr>
          <p:cNvSpPr txBox="1"/>
          <p:nvPr/>
        </p:nvSpPr>
        <p:spPr>
          <a:xfrm>
            <a:off x="5519936" y="1787931"/>
            <a:ext cx="802964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САЙТ</a:t>
            </a:r>
            <a:r>
              <a:rPr sz="3200" b="1" dirty="0">
                <a:solidFill>
                  <a:srgbClr val="002060"/>
                </a:solidFill>
                <a:latin typeface="ICSILK+Evolventa Bold"/>
                <a:cs typeface="ICSILK+Evolventa Bold"/>
              </a:rPr>
              <a:t>:</a:t>
            </a:r>
            <a:r>
              <a:rPr lang="ru-RU" sz="3200" b="1" dirty="0">
                <a:solidFill>
                  <a:srgbClr val="002060"/>
                </a:solidFill>
                <a:latin typeface="ICSILK+Evolventa Bold"/>
                <a:cs typeface="ICSILK+Evolventa Bold"/>
              </a:rPr>
              <a:t> </a:t>
            </a: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ЭЛ.ПОЧТА: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6C8944C-B286-E768-5FC1-21D8ADF4C6B6}"/>
              </a:ext>
            </a:extLst>
          </p:cNvPr>
          <p:cNvSpPr txBox="1"/>
          <p:nvPr/>
        </p:nvSpPr>
        <p:spPr>
          <a:xfrm>
            <a:off x="5480768" y="3255000"/>
            <a:ext cx="800721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ТЕЛ: 8(84722)39090</a:t>
            </a:r>
          </a:p>
        </p:txBody>
      </p:sp>
    </p:spTree>
    <p:extLst>
      <p:ext uri="{BB962C8B-B14F-4D97-AF65-F5344CB8AC3E}">
        <p14:creationId xmlns:p14="http://schemas.microsoft.com/office/powerpoint/2010/main" val="24171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19536" y="1124744"/>
            <a:ext cx="8928992" cy="143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3837" y="0"/>
            <a:ext cx="10679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Инструктивные и методические материалы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69073" y="512675"/>
            <a:ext cx="5328592" cy="46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Федеральный уровень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69073" y="3956837"/>
            <a:ext cx="5328592" cy="510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уровень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5520" y="980729"/>
            <a:ext cx="92223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просвещения Российской Федерации и Федеральной службой по надзору в сфере образования и науки от 0</a:t>
            </a:r>
            <a:r>
              <a:rPr lang="en-US" dirty="0"/>
              <a:t>4</a:t>
            </a:r>
            <a:r>
              <a:rPr lang="ru-RU" dirty="0"/>
              <a:t>.</a:t>
            </a:r>
            <a:r>
              <a:rPr lang="en-US" dirty="0"/>
              <a:t>04</a:t>
            </a:r>
            <a:r>
              <a:rPr lang="ru-RU" dirty="0"/>
              <a:t>.20</a:t>
            </a:r>
            <a:r>
              <a:rPr lang="en-US" dirty="0"/>
              <a:t>23</a:t>
            </a:r>
            <a:r>
              <a:rPr lang="ru-RU" dirty="0"/>
              <a:t> года № </a:t>
            </a:r>
            <a:r>
              <a:rPr lang="en-US" dirty="0"/>
              <a:t>232</a:t>
            </a:r>
            <a:r>
              <a:rPr lang="ru-RU" dirty="0"/>
              <a:t>/</a:t>
            </a:r>
            <a:r>
              <a:rPr lang="en-US" dirty="0"/>
              <a:t>551</a:t>
            </a:r>
            <a:r>
              <a:rPr lang="ru-RU" dirty="0"/>
              <a:t> (зарегистрирован в Минюсте РФ от 1</a:t>
            </a:r>
            <a:r>
              <a:rPr lang="en-US" dirty="0"/>
              <a:t>2</a:t>
            </a:r>
            <a:r>
              <a:rPr lang="ru-RU" dirty="0"/>
              <a:t>.</a:t>
            </a:r>
            <a:r>
              <a:rPr lang="en-US" dirty="0"/>
              <a:t>05</a:t>
            </a:r>
            <a:r>
              <a:rPr lang="ru-RU" dirty="0"/>
              <a:t>.20</a:t>
            </a:r>
            <a:r>
              <a:rPr lang="en-US" dirty="0"/>
              <a:t>23</a:t>
            </a:r>
            <a:r>
              <a:rPr lang="ru-RU" dirty="0"/>
              <a:t> года, рег.№</a:t>
            </a:r>
            <a:r>
              <a:rPr lang="en-US" dirty="0"/>
              <a:t>73292</a:t>
            </a:r>
            <a:r>
              <a:rPr lang="ru-RU" dirty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письмо Рособрнадзора от </a:t>
            </a:r>
            <a:r>
              <a:rPr lang="en-US" dirty="0"/>
              <a:t>02</a:t>
            </a:r>
            <a:r>
              <a:rPr lang="ru-RU" dirty="0"/>
              <a:t>.</a:t>
            </a:r>
            <a:r>
              <a:rPr lang="en-US" dirty="0"/>
              <a:t>02</a:t>
            </a:r>
            <a:r>
              <a:rPr lang="ru-RU" dirty="0"/>
              <a:t>.202</a:t>
            </a:r>
            <a:r>
              <a:rPr lang="en-US" dirty="0"/>
              <a:t>4</a:t>
            </a:r>
            <a:r>
              <a:rPr lang="ru-RU" dirty="0"/>
              <a:t>  №10-</a:t>
            </a:r>
            <a:r>
              <a:rPr lang="en-US" dirty="0"/>
              <a:t>22</a:t>
            </a:r>
            <a:r>
              <a:rPr lang="ru-RU" dirty="0"/>
              <a:t> «О графике внесения сведений в ФИС и РИС на 2022-2023 учебный год»;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методические рекомендации по организации и проведению итогового собеседования по русскому языку в </a:t>
            </a:r>
            <a:r>
              <a:rPr lang="en-US" dirty="0"/>
              <a:t>2024 </a:t>
            </a:r>
            <a:r>
              <a:rPr lang="ru-RU" dirty="0"/>
              <a:t>году (приложение к письму Рособрнадзора от 2</a:t>
            </a:r>
            <a:r>
              <a:rPr lang="en-US" dirty="0"/>
              <a:t>0</a:t>
            </a:r>
            <a:r>
              <a:rPr lang="ru-RU" dirty="0"/>
              <a:t>.1</a:t>
            </a:r>
            <a:r>
              <a:rPr lang="en-US" dirty="0"/>
              <a:t>0</a:t>
            </a:r>
            <a:r>
              <a:rPr lang="ru-RU" dirty="0"/>
              <a:t>.202</a:t>
            </a:r>
            <a:r>
              <a:rPr lang="en-US" dirty="0"/>
              <a:t>3</a:t>
            </a:r>
            <a:r>
              <a:rPr lang="ru-RU" dirty="0"/>
              <a:t> №04-</a:t>
            </a:r>
            <a:r>
              <a:rPr lang="en-US" dirty="0"/>
              <a:t>339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75520" y="4499419"/>
            <a:ext cx="92223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приказ Министерства образования и науки Республики Калмыкия от 28.02.2019 года №253 «Об утверждении Порядка организации и проведения итогового собеседования по русскому языку для обучающихся </a:t>
            </a:r>
            <a:r>
              <a:rPr lang="en-US" dirty="0"/>
              <a:t>IX</a:t>
            </a:r>
            <a:r>
              <a:rPr lang="ru-RU" dirty="0"/>
              <a:t> общеобразовательных школ на территории Республики Калмыкия»;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приказ Министерства образования и науки Республики Калмыкия от 2</a:t>
            </a:r>
            <a:r>
              <a:rPr lang="en-US" dirty="0"/>
              <a:t>9</a:t>
            </a:r>
            <a:r>
              <a:rPr lang="ru-RU" dirty="0"/>
              <a:t>.</a:t>
            </a:r>
            <a:r>
              <a:rPr lang="en-US" dirty="0"/>
              <a:t>1</a:t>
            </a:r>
            <a:r>
              <a:rPr lang="ru-RU" dirty="0"/>
              <a:t>2.20</a:t>
            </a:r>
            <a:r>
              <a:rPr lang="en-US" dirty="0"/>
              <a:t>23</a:t>
            </a:r>
            <a:r>
              <a:rPr lang="ru-RU" dirty="0"/>
              <a:t> года №</a:t>
            </a:r>
            <a:r>
              <a:rPr lang="en-US" dirty="0"/>
              <a:t>2303 </a:t>
            </a:r>
            <a:r>
              <a:rPr lang="ru-RU" dirty="0"/>
              <a:t>«Об организации и проведении итогового собеседования по русскому языку на территории Республики Калмыкия в 202</a:t>
            </a:r>
            <a:r>
              <a:rPr lang="en-US" dirty="0"/>
              <a:t>3</a:t>
            </a:r>
            <a:r>
              <a:rPr lang="ru-RU" dirty="0"/>
              <a:t>-202</a:t>
            </a:r>
            <a:r>
              <a:rPr lang="en-US" dirty="0"/>
              <a:t>4 </a:t>
            </a:r>
            <a:r>
              <a:rPr lang="ru-RU" dirty="0"/>
              <a:t>учебном году».</a:t>
            </a:r>
          </a:p>
        </p:txBody>
      </p:sp>
    </p:spTree>
    <p:extLst>
      <p:ext uri="{BB962C8B-B14F-4D97-AF65-F5344CB8AC3E}">
        <p14:creationId xmlns:p14="http://schemas.microsoft.com/office/powerpoint/2010/main" val="34839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17892" y="1253552"/>
            <a:ext cx="7882564" cy="1842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 как условие допуска к ГИА по образовательным программам основного общего образования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639616" y="4581128"/>
            <a:ext cx="7102414" cy="1512168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827126" y="3146592"/>
            <a:ext cx="864096" cy="136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9336" y="116632"/>
            <a:ext cx="11953328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итогового собеседования по русскому языку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учебном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81351"/>
              </p:ext>
            </p:extLst>
          </p:nvPr>
        </p:nvGraphicFramePr>
        <p:xfrm>
          <a:off x="119337" y="1484784"/>
          <a:ext cx="119533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.02.202</a:t>
                      </a:r>
                      <a:r>
                        <a:rPr lang="en-US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28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(вторая среда февраля)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.03.202</a:t>
                      </a:r>
                      <a:r>
                        <a:rPr lang="en-US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(вторая рабочая среда марта)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15.04.2024г.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(третий понедельник апреля)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775520" y="2913409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961832" y="2917344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663952" y="2949330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91344" y="3521459"/>
            <a:ext cx="11953328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итогового собеседования для каждого участника составляет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15-16 минут. 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24171" y="4840756"/>
            <a:ext cx="11953328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ОВЗ, детей-инвалидов, инвалидов продолжительность  итогового собеседования  увеличивается на 30 минут и составляет в среднем 45 минут.</a:t>
            </a:r>
          </a:p>
        </p:txBody>
      </p:sp>
    </p:spTree>
    <p:extLst>
      <p:ext uri="{BB962C8B-B14F-4D97-AF65-F5344CB8AC3E}">
        <p14:creationId xmlns:p14="http://schemas.microsoft.com/office/powerpoint/2010/main" val="4190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427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7482" y="692696"/>
            <a:ext cx="94658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пунктов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итогового собеседования по русскому языку.</a:t>
            </a: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ППИС на дому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3261 участника.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детей-инвалидов, инвалидов, детей с ОВЗ -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человека.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7528" y="404664"/>
            <a:ext cx="9217024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к итоговому собеседованию в текущем учебном году в дополнительные </a:t>
            </a:r>
            <a:r>
              <a:rPr lang="ru-RU" sz="3200" b="1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3200" b="1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3200" b="1" kern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марта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15 апреля 2024 года допускаются:</a:t>
            </a:r>
          </a:p>
          <a:p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на итоговом собеседовании неудовлетворительный результат («незачет»), но не более двух раз и только в дополнительные сроки;</a:t>
            </a:r>
          </a:p>
          <a:p>
            <a:pPr marL="95250" indent="346075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уважительным причинам (болезнь или иные обстоятельства), подтвержденным документально;</a:t>
            </a:r>
          </a:p>
          <a:p>
            <a:pPr marL="95250" indent="346075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итоговое собеседование по уважительным причинам (болезнь или иные обстоятельства), подтвержденным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42350-00F6-B4A1-3C89-908BB0404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E996190-E95E-A5E1-03D0-187027EB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4CCAB44-44DC-B9A6-21F4-EE5D915F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807F88-6B38-0024-69FC-AA9F49FF501E}"/>
              </a:ext>
            </a:extLst>
          </p:cNvPr>
          <p:cNvSpPr/>
          <p:nvPr/>
        </p:nvSpPr>
        <p:spPr>
          <a:xfrm>
            <a:off x="2135560" y="155679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Внимание!</a:t>
            </a:r>
            <a:r>
              <a:rPr lang="ru-RU" sz="3600" b="1" i="1" spc="2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spc="2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Участникам з</a:t>
            </a:r>
            <a:r>
              <a:rPr lang="ru-RU" sz="3600" spc="-10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апрещено</a:t>
            </a:r>
            <a:r>
              <a:rPr lang="ru-RU" sz="3600" spc="-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иметь при</a:t>
            </a:r>
            <a:r>
              <a:rPr lang="ru-RU" sz="3600" spc="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spc="-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себе</a:t>
            </a:r>
            <a:r>
              <a:rPr lang="ru-RU" sz="3600" spc="-10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средства связи, фото, аудио и видеоаппаратуру, справочные материалы, письменные заметки и иные средства хранения и передачи информации.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BF4A0-DDA3-5C5E-69C1-CDB5A3C2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AB36C82-A410-DB64-DE3A-A46EDD25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517A32F-0730-D934-A60F-87CC1E95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A5E358-2FCC-152E-3E4B-40612478A035}"/>
              </a:ext>
            </a:extLst>
          </p:cNvPr>
          <p:cNvSpPr/>
          <p:nvPr/>
        </p:nvSpPr>
        <p:spPr>
          <a:xfrm>
            <a:off x="1936502" y="188640"/>
            <a:ext cx="897934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FF0000"/>
                </a:solidFill>
                <a:highlight>
                  <a:srgbClr val="EAEAEA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 апелляций не предусмотрено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highlight>
                  <a:srgbClr val="EAEAEA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 получении повторного неудовлетворительного результата возможна проверка ответа участника экспертами другой ОО.</a:t>
            </a:r>
            <a:r>
              <a:rPr lang="ru-RU" sz="2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7338" indent="-285750" algn="just">
              <a:buFont typeface="Wingdings" panose="05000000000000000000" pitchFamily="2" charset="2"/>
              <a:buChar char="Ø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7338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Результат</a:t>
            </a:r>
            <a:r>
              <a:rPr lang="ru-RU" sz="2600" b="1" spc="-2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итогового</a:t>
            </a:r>
            <a:r>
              <a:rPr lang="ru-RU" sz="2600" b="1" spc="-15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собеседования</a:t>
            </a:r>
            <a:r>
              <a:rPr lang="ru-RU" sz="2600" b="1" spc="-5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как</a:t>
            </a:r>
            <a:r>
              <a:rPr lang="ru-RU" sz="2600" b="1" spc="-1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допуска</a:t>
            </a:r>
            <a:r>
              <a:rPr lang="ru-RU" sz="2600" b="1" spc="-5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</a:t>
            </a:r>
            <a:r>
              <a:rPr lang="ru-RU" sz="2600" b="1" spc="-2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ГИА</a:t>
            </a:r>
            <a:r>
              <a:rPr lang="ru-RU" sz="2600" b="1" spc="-1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действует бессрочно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7338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7338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Ознакомление обучающихся с результатами итогового собеседования по русскому языку осуществляется в образовательных организациях, в которых обучающиеся осваивают образовательные программы основного общего образования, дата объявления результатов итогового собеседования 14.02.2024г. </a:t>
            </a:r>
            <a: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 позднее 26 февраля 2024 года.</a:t>
            </a:r>
            <a:endParaRPr lang="ru-RU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27FF9F-FB14-21B7-734F-A47254395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76672"/>
            <a:ext cx="6192688" cy="6048671"/>
          </a:xfr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87A603F-5552-43E3-FF47-C279F63E6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451664"/>
              </p:ext>
            </p:extLst>
          </p:nvPr>
        </p:nvGraphicFramePr>
        <p:xfrm>
          <a:off x="7824192" y="1412776"/>
          <a:ext cx="3960440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3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15239</TotalTime>
  <Words>534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Batang</vt:lpstr>
      <vt:lpstr>Arial</vt:lpstr>
      <vt:lpstr>Cambria Math</vt:lpstr>
      <vt:lpstr>Century Gothic</vt:lpstr>
      <vt:lpstr>ICSILK+Evolventa Bold</vt:lpstr>
      <vt:lpstr>Times New Roman</vt:lpstr>
      <vt:lpstr>UEWPJC+Roboto Bold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1076</cp:revision>
  <cp:lastPrinted>2024-02-08T08:15:02Z</cp:lastPrinted>
  <dcterms:created xsi:type="dcterms:W3CDTF">2009-03-12T11:49:47Z</dcterms:created>
  <dcterms:modified xsi:type="dcterms:W3CDTF">2024-02-08T08:15:12Z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