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54" r:id="rId3"/>
    <p:sldId id="257" r:id="rId4"/>
    <p:sldId id="258" r:id="rId5"/>
    <p:sldId id="456" r:id="rId6"/>
    <p:sldId id="457" r:id="rId7"/>
    <p:sldId id="458" r:id="rId8"/>
    <p:sldId id="459" r:id="rId9"/>
    <p:sldId id="460" r:id="rId10"/>
    <p:sldId id="461" r:id="rId11"/>
    <p:sldId id="462" r:id="rId12"/>
    <p:sldId id="463" r:id="rId13"/>
    <p:sldId id="262" r:id="rId14"/>
    <p:sldId id="464" r:id="rId15"/>
    <p:sldId id="465" r:id="rId16"/>
    <p:sldId id="263" r:id="rId17"/>
    <p:sldId id="265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48" autoAdjust="0"/>
  </p:normalViewPr>
  <p:slideViewPr>
    <p:cSldViewPr snapToGrid="0">
      <p:cViewPr varScale="1">
        <p:scale>
          <a:sx n="83" d="100"/>
          <a:sy n="83" d="100"/>
        </p:scale>
        <p:origin x="8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F8AD2B-066B-CF68-890A-9DFCD38BA5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46F2FC4-30CD-4A8D-96F3-00F53F4DE2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28C9F3-3549-7694-5E30-2409EE041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EC95-6B1A-4C1A-A6B0-AE3FB0176B36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7C2B1E-582E-AE0E-EA92-7734EB4FD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35002A-825E-47DD-BF63-1DF9AB348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C1AF2-6904-4D15-BD01-7F8AF67C36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566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B13C0B-5FF7-4E3E-3668-0CBD2BD8B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1F2F12B-7592-B3FE-3749-32361A82A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BE05CD-2D45-D995-D3C7-19636D5E4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EC95-6B1A-4C1A-A6B0-AE3FB0176B36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A46207-9434-B5B8-853B-4364ECA04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671A43-DB10-043E-D3E9-6D6CCEA35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C1AF2-6904-4D15-BD01-7F8AF67C36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39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405DDEA-1B81-B9BA-0AFD-D9058BD842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EB9A67A-F609-5368-D2B6-BAFDD8279B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87E8EBD-8135-2BDB-7D4E-222B2542F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EC95-6B1A-4C1A-A6B0-AE3FB0176B36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64F720-7B0E-185D-243F-59C50F189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09FB08-3D12-DEC2-4123-C772E67CE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C1AF2-6904-4D15-BD01-7F8AF67C36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05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774459-2527-96E9-6086-078F0E469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31AD6E-E20C-D0C8-B401-94F2B83DB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93DC89-6808-E03B-2BDF-30A899A8D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EC95-6B1A-4C1A-A6B0-AE3FB0176B36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2EEFE2-CF0C-B37C-11A6-D9B131108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8E02303-A574-DC3E-D180-433AE46CE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C1AF2-6904-4D15-BD01-7F8AF67C36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034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F36EC5-94E8-901F-2745-EAEE34C92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545ABA3-38C0-2789-7419-50B24A644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43F3EC5-FE9F-E79B-66D2-8E4E980EA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EC95-6B1A-4C1A-A6B0-AE3FB0176B36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C086D9-4778-4B6C-6BBD-FA5DF1DE9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233FD0-DF45-90E6-4E77-E4E7C2E22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C1AF2-6904-4D15-BD01-7F8AF67C36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314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30B7AF-2EA2-CEB4-74C5-F36D1603C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952100-D028-29C7-9D25-0D81A34A5A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FEB6DAD-21A0-7A57-C644-C585D5382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D4401D9-9BF5-80E6-96BE-551A375FC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EC95-6B1A-4C1A-A6B0-AE3FB0176B36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ACF50D8-AA44-FC44-1CD5-98859A293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EFB4B40-BFAE-4EB7-578F-E94BF48BF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C1AF2-6904-4D15-BD01-7F8AF67C36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853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46B4E1-F847-3F67-27A4-1BACA7760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D1A0B7E-43CA-8434-D660-6380283B7C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3B734FF-85A0-6B2C-3BE0-DF893F446F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8419E68-F970-2033-A0B8-27BC4F586F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1FB6D60-3C50-D9ED-8A1F-EF9F8212EF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C009432-FACF-2DE5-D022-A4835A276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EC95-6B1A-4C1A-A6B0-AE3FB0176B36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CAFDF02-4446-95DB-4540-5D50D47EF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68F6CBC-3FA0-CCE1-C45E-5937B0E09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C1AF2-6904-4D15-BD01-7F8AF67C36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508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8B3E67-36F3-43C2-DAF4-354C4D9AE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5B0DC81-236B-3436-EAB8-FDF20B2FB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EC95-6B1A-4C1A-A6B0-AE3FB0176B36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17E454A-A164-D25D-DBC7-00B1EB56C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FE0575E-9F02-7CE5-BFD2-EC7235262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C1AF2-6904-4D15-BD01-7F8AF67C36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39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A0301CF-BB76-317B-C785-847A79BF5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EC95-6B1A-4C1A-A6B0-AE3FB0176B36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F386E1C-7E08-D386-6B7A-85D8F147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8B68B19-67FC-2265-CBB4-155730FD8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C1AF2-6904-4D15-BD01-7F8AF67C36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921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115BA4-F342-E326-6DD8-8082CE2CC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0260D6-D705-DD4F-6A69-251C3A5DF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6156C64-8322-1FE0-EA62-BE94941E37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DBED5FA-5AF7-341D-308B-B74860981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EC95-6B1A-4C1A-A6B0-AE3FB0176B36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62E1B8D-952B-0FC7-776D-F090E7FEB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80B3E75-E2ED-34ED-0546-30C87F56A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C1AF2-6904-4D15-BD01-7F8AF67C36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640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09D42C-D8DB-EE14-0F5E-9B709490A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7BCB266-00C3-0406-417B-27FE46D5FA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E248ABF-8C26-4544-7F64-D611392CF1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D0B388-ABEC-B6A8-A58B-ED7EF0E6D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EC95-6B1A-4C1A-A6B0-AE3FB0176B36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9E1113C-EFD8-0EC5-B4A5-8F03D3602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C6C4910-FC18-BB2D-FF6B-48D5EDEC5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C1AF2-6904-4D15-BD01-7F8AF67C36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89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66808C-FB89-4D13-1DC7-CCF6C7F3D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6305A21-BD8D-5085-23C2-41A9554B0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B7D826-3182-9410-FE84-ABF76488FF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DEC95-6B1A-4C1A-A6B0-AE3FB0176B36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A6CF73-9AEB-85F1-66B3-1A7E98C95F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C4F246-14E5-288E-B85E-7D71263F47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C1AF2-6904-4D15-BD01-7F8AF67C36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334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.png"/><Relationship Id="rId7" Type="http://schemas.openxmlformats.org/officeDocument/2006/relationships/image" Target="../media/image2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1CA4A9E0-BA43-49E6-A983-7DE973202E3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66ACD90F-D39C-D65F-DBE3-C26290C72E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904090"/>
            <a:ext cx="12192000" cy="1912510"/>
          </a:xfrm>
        </p:spPr>
        <p:txBody>
          <a:bodyPr>
            <a:noAutofit/>
          </a:bodyPr>
          <a:lstStyle/>
          <a:p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для технического специалиста образовательной организации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EB4ACF2-8D27-4253-8A1E-99D920D28CD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6038" y="813999"/>
            <a:ext cx="4654164" cy="2694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155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FF44E0-E3C3-5FB8-1E9B-02C833ADA3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D050398-6C47-2101-9B0B-99A00DDC2C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DFB23E-9A94-9437-1DB3-3ABE4F8F5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169" y="192836"/>
            <a:ext cx="10515600" cy="1325563"/>
          </a:xfrm>
        </p:spPr>
        <p:txBody>
          <a:bodyPr>
            <a:normAutofit/>
          </a:bodyPr>
          <a:lstStyle/>
          <a:p>
            <a:pPr algn="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Техническая подготовка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5BEC44F-34EA-BF2B-B903-716E903ECB8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5114" y="5313458"/>
            <a:ext cx="2826886" cy="1636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5">
            <a:extLst>
              <a:ext uri="{FF2B5EF4-FFF2-40B4-BE49-F238E27FC236}">
                <a16:creationId xmlns:a16="http://schemas.microsoft.com/office/drawing/2014/main" id="{DF2A72D4-4894-9D99-EC12-58F7E33D9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Накануне экзамена необходимо провести тех. подготовку. Нажмите </a:t>
            </a:r>
          </a:p>
          <a:p>
            <a:r>
              <a:rPr lang="ru-RU" dirty="0"/>
              <a:t>Выберите микрофон, нажав на </a:t>
            </a:r>
          </a:p>
          <a:p>
            <a:r>
              <a:rPr lang="ru-RU" dirty="0"/>
              <a:t>Проведите тех. подготовку, следуя инструкциям в правой части экрана</a:t>
            </a:r>
          </a:p>
        </p:txBody>
      </p:sp>
      <p:pic>
        <p:nvPicPr>
          <p:cNvPr id="8" name="object 4">
            <a:extLst>
              <a:ext uri="{FF2B5EF4-FFF2-40B4-BE49-F238E27FC236}">
                <a16:creationId xmlns:a16="http://schemas.microsoft.com/office/drawing/2014/main" id="{C8F2CA20-30CD-8423-DE19-78DFB8AC6096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629249" y="2233045"/>
            <a:ext cx="1653384" cy="55645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9C7D4A4F-D95B-FBC1-0309-EC0B9EBF1E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21712" y="2693766"/>
            <a:ext cx="3443402" cy="523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0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444C239-BD37-14F3-5510-4175E9AB4C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FB5B91-2288-C02D-D3CE-CF0428F87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00099D-9D47-36B6-A863-7134D977C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BD9BF5A-D6FC-52D1-76C7-9DDCF8C9B5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714" y="623"/>
            <a:ext cx="10924572" cy="6857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377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4F7C6C-68CF-DA8A-B6F4-ACECF8D650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F889C69-A21C-CB89-E259-CC3235B56D6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236F97-0BCC-CC43-F5CE-80114FFC2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169" y="192836"/>
            <a:ext cx="10515600" cy="1325563"/>
          </a:xfrm>
        </p:spPr>
        <p:txBody>
          <a:bodyPr>
            <a:normAutofit/>
          </a:bodyPr>
          <a:lstStyle/>
          <a:p>
            <a:pPr algn="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ВАЖНО! Возможная ошибка при записи!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685BB1C-44CC-AACF-ED37-F3C2E901AF5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5114" y="5313458"/>
            <a:ext cx="2826886" cy="1636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5">
            <a:extLst>
              <a:ext uri="{FF2B5EF4-FFF2-40B4-BE49-F238E27FC236}">
                <a16:creationId xmlns:a16="http://schemas.microsoft.com/office/drawing/2014/main" id="{DEE8A27C-7DC4-20F4-44DA-B74E23CF2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6804"/>
            <a:ext cx="10515600" cy="5528359"/>
          </a:xfrm>
        </p:spPr>
        <p:txBody>
          <a:bodyPr>
            <a:normAutofit/>
          </a:bodyPr>
          <a:lstStyle/>
          <a:p>
            <a:r>
              <a:rPr lang="ru-RU" dirty="0"/>
              <a:t>При начале записи может выйти окно ошибки. Это случается из-за  вмешательства антивируса.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На примере</a:t>
            </a:r>
            <a:r>
              <a:rPr lang="en-US" dirty="0"/>
              <a:t> Kaspersky:</a:t>
            </a:r>
            <a:r>
              <a:rPr lang="ru-RU" dirty="0"/>
              <a:t> зайдите в настройки </a:t>
            </a:r>
          </a:p>
          <a:p>
            <a:r>
              <a:rPr lang="ru-RU" dirty="0"/>
              <a:t>Предотвращение вторжений – Управление приложениями</a:t>
            </a:r>
          </a:p>
          <a:p>
            <a:r>
              <a:rPr lang="en-US" dirty="0" err="1"/>
              <a:t>DesktopRecordStation</a:t>
            </a:r>
            <a:r>
              <a:rPr lang="ru-RU" dirty="0"/>
              <a:t> – ПКМ – Ограничения - Доверенные</a:t>
            </a:r>
          </a:p>
        </p:txBody>
      </p:sp>
      <p:pic>
        <p:nvPicPr>
          <p:cNvPr id="7" name="object 9">
            <a:extLst>
              <a:ext uri="{FF2B5EF4-FFF2-40B4-BE49-F238E27FC236}">
                <a16:creationId xmlns:a16="http://schemas.microsoft.com/office/drawing/2014/main" id="{1499CBBF-8126-EA68-89E9-D6583A121E56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38200" y="1966818"/>
            <a:ext cx="4242539" cy="2493822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D8788FA-D583-F8CD-DC8E-561E0CEB36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68494" y="4415964"/>
            <a:ext cx="552450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682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80DD10E-AC49-A633-CB37-AE7B61BFE49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4B40FB-4DA2-919F-AFEE-BA084E038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день проведения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867907-FCA5-9A0E-479A-142F90C17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5979"/>
            <a:ext cx="10515600" cy="4976896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получение КИМ итогового собеседования от РЦОИ и передать их ответственному организатору образовательной организации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ведение аудиозаписи бесед участников ИС с собеседником в соответствии с определённым ОИВ порядком осуществления аудиозаписи ответов участников ИС (потоковая аудиозапись, персональная аудиозапись каждого участника ИС, комбинирование потоковой и персональной аудиозаписей)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7575ACD-1ECA-4F08-AE71-849189A723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5114" y="5313458"/>
            <a:ext cx="2826886" cy="1636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CCBC7EA-691D-FEB5-8256-B8A42D491F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7515" y="4263536"/>
            <a:ext cx="2156970" cy="2156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0639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B5F673-4D83-6F87-DB39-90DDB21641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9CE94CD-9A9D-ABA4-24C3-A47774F4A5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27A83A-BE8F-BAE3-E358-F594FD760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Запись во время экзамена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B05396-212E-2935-A102-D43FFB772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5979"/>
            <a:ext cx="10515600" cy="4976896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начала проведения экзамена, нажмите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Выберите устройства для записи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Запись ответа выделенного участника осуществляется нажатием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окончанию ответа нажмите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Записанный экзамен участника рекомендуется прослушать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 Прослушать можно только запись последнего участника!</a:t>
            </a: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обнаружении проблем, можно повторно записать ответ участника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Первичная запись сотрётся!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DA18CB0-7519-75CF-FD99-8AF4358801E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5114" y="5313458"/>
            <a:ext cx="2826886" cy="1636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ject 7">
            <a:extLst>
              <a:ext uri="{FF2B5EF4-FFF2-40B4-BE49-F238E27FC236}">
                <a16:creationId xmlns:a16="http://schemas.microsoft.com/office/drawing/2014/main" id="{D8C3A312-F690-6F56-2EF8-31706FB36C4F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789178" y="1354270"/>
            <a:ext cx="1586279" cy="549971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FFBA09E-7D95-CEFD-0C29-B82730849E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2065" y="1825360"/>
            <a:ext cx="3173392" cy="522888"/>
          </a:xfrm>
          <a:prstGeom prst="rect">
            <a:avLst/>
          </a:prstGeom>
        </p:spPr>
      </p:pic>
      <p:pic>
        <p:nvPicPr>
          <p:cNvPr id="10" name="object 8">
            <a:extLst>
              <a:ext uri="{FF2B5EF4-FFF2-40B4-BE49-F238E27FC236}">
                <a16:creationId xmlns:a16="http://schemas.microsoft.com/office/drawing/2014/main" id="{DC14B1DB-B11A-22D0-9740-A526F98FDD02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008102" y="2203475"/>
            <a:ext cx="1713053" cy="453254"/>
          </a:xfrm>
          <a:prstGeom prst="rect">
            <a:avLst/>
          </a:prstGeom>
        </p:spPr>
      </p:pic>
      <p:pic>
        <p:nvPicPr>
          <p:cNvPr id="11" name="object 10">
            <a:extLst>
              <a:ext uri="{FF2B5EF4-FFF2-40B4-BE49-F238E27FC236}">
                <a16:creationId xmlns:a16="http://schemas.microsoft.com/office/drawing/2014/main" id="{173B6EB5-2E63-B3BC-78F7-17FBD16919DC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94997" y="2654037"/>
            <a:ext cx="1359190" cy="522888"/>
          </a:xfrm>
          <a:prstGeom prst="rect">
            <a:avLst/>
          </a:prstGeom>
        </p:spPr>
      </p:pic>
      <p:pic>
        <p:nvPicPr>
          <p:cNvPr id="12" name="object 10">
            <a:extLst>
              <a:ext uri="{FF2B5EF4-FFF2-40B4-BE49-F238E27FC236}">
                <a16:creationId xmlns:a16="http://schemas.microsoft.com/office/drawing/2014/main" id="{CC5B3923-6DC5-0149-ED39-1AD58B6C92E3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078984" y="3842382"/>
            <a:ext cx="1895709" cy="1636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226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367AEF-9C54-E650-7E93-1500D0DB9B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F9E865A-0748-BACF-F3B6-5D45784A81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DAB680-395C-B52C-1BC9-E8D27F7D2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Выгрузка файлов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644793-B988-84C6-00C1-B09E6DA55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5979"/>
            <a:ext cx="10515600" cy="4976896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выгрузкой проверьте правильность значения кода аудитории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Нажимаем кнопку			и выбираем папку для сохранения файлов экзамена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выгрузки потоковой записи нажимаем 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763BB38-9C05-A83E-1EAF-394D093BC99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5114" y="5313458"/>
            <a:ext cx="2826886" cy="1636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ject 8">
            <a:extLst>
              <a:ext uri="{FF2B5EF4-FFF2-40B4-BE49-F238E27FC236}">
                <a16:creationId xmlns:a16="http://schemas.microsoft.com/office/drawing/2014/main" id="{842E0D0D-452E-D739-2E26-3AE8FBDDC6AD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607443" y="1882193"/>
            <a:ext cx="1693762" cy="548491"/>
          </a:xfrm>
          <a:prstGeom prst="rect">
            <a:avLst/>
          </a:prstGeom>
        </p:spPr>
      </p:pic>
      <p:pic>
        <p:nvPicPr>
          <p:cNvPr id="8" name="object 12">
            <a:extLst>
              <a:ext uri="{FF2B5EF4-FFF2-40B4-BE49-F238E27FC236}">
                <a16:creationId xmlns:a16="http://schemas.microsoft.com/office/drawing/2014/main" id="{C1232FE3-16DC-ADC7-6C61-5BBEB87137F1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761499" y="2696685"/>
            <a:ext cx="1479675" cy="544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3743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80DD10E-AC49-A633-CB37-AE7B61BFE49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4B40FB-4DA2-919F-AFEE-BA084E038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завершении проведения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867907-FCA5-9A0E-479A-142F90C17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5979"/>
            <a:ext cx="10515600" cy="4976896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Завершить ведение аудиозаписи ответов участников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Сохранить аудиозаписи из каждой аудитории проведения ИС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Скопировать аудиозаписи на съёмный электронный накопитель для последующей передачи ответственному организатору.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файла должно содержать дату проведения ИС, номер аудитории проведения ИС, код образовательной организации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проверки экспертами работ после завершения ИС, сохранить аудиозаписи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флеш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-накопители и передать ответственному организатору ОО для дальнейшего распределения аудиофайлов между экспертами при           проверке ИС для прослушивания и оценивания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7575ACD-1ECA-4F08-AE71-849189A723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5114" y="5313458"/>
            <a:ext cx="2826886" cy="1636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39911AA-5D92-DB4F-65A3-E45C7F7E1C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31169">
            <a:off x="9474024" y="1160187"/>
            <a:ext cx="2599144" cy="2599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5790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EA5470F-35F3-3CD0-067E-33F4D0B0E65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91C9A-1D41-DB26-4BDE-0EFCEAD7C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BC36E3-BA6E-3509-771C-730E1E592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290" y="2364052"/>
            <a:ext cx="7970135" cy="4351338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spc="4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Сайт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spc="4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COKO08.RU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200" spc="419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spc="4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Почта: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spc="4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COKO08@MAIL.RU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200" spc="419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spc="4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Тел: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b="1" spc="4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8(84722)39090</a:t>
            </a:r>
          </a:p>
          <a:p>
            <a:pPr lvl="1"/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449BBBA-86DF-BF00-6B86-EFD048064C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5114" y="5313458"/>
            <a:ext cx="2826886" cy="1636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01E1A0-952C-1313-BAD8-D6EBB1F4F5D8}"/>
              </a:ext>
            </a:extLst>
          </p:cNvPr>
          <p:cNvSpPr txBox="1"/>
          <p:nvPr/>
        </p:nvSpPr>
        <p:spPr>
          <a:xfrm>
            <a:off x="1162290" y="1636668"/>
            <a:ext cx="69978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u-RU" sz="3200" spc="4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Контактная информация:</a:t>
            </a:r>
          </a:p>
        </p:txBody>
      </p:sp>
    </p:spTree>
    <p:extLst>
      <p:ext uri="{BB962C8B-B14F-4D97-AF65-F5344CB8AC3E}">
        <p14:creationId xmlns:p14="http://schemas.microsoft.com/office/powerpoint/2010/main" val="1263799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5751FED-6258-BC00-3F52-63EBB80D9F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371533"/>
              </p:ext>
            </p:extLst>
          </p:nvPr>
        </p:nvGraphicFramePr>
        <p:xfrm>
          <a:off x="623392" y="404664"/>
          <a:ext cx="11233248" cy="53858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125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14444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Штаб 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Компьютер с подключением к сети Интернет, телефонная связь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  <a:tabLst>
                          <a:tab pos="179705" algn="l"/>
                        </a:tabLs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взаимодействие с РЦОИ (получение материалов для проведения ИС)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179705" algn="l"/>
                        </a:tabLst>
                      </a:pP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05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Принтер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  <a:tabLst>
                          <a:tab pos="17970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распечатка материалов для проведения ИС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93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Флеш</a:t>
                      </a: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-накопитель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  <a:tabLst>
                          <a:tab pos="17970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сбор ответов участников ИС, передача данных в РЦОИ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46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Аудитории проведения 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Компьютер с микрофоном/диктофон + часы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  <a:tabLst>
                          <a:tab pos="17970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запись беседы участника с экзаменатором-собеседником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6877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</a:t>
                      </a: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кабинеты для ожидания участниками своей очереди для участия в ИС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 кабинеты для участников, прошедших ИС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*В учебных кабинетах ОО параллельно может осуществляться учебный процесс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5C2641D-841C-6AD8-F27C-C8CEC4161DF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5114" y="5313458"/>
            <a:ext cx="2826886" cy="1636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3043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CAD171B-E0AC-4090-0B1A-64D92ADC25A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5440D1-D7B0-7737-48E1-86BC691C9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5098"/>
            <a:ext cx="10515600" cy="1325563"/>
          </a:xfrm>
        </p:spPr>
        <p:txBody>
          <a:bodyPr/>
          <a:lstStyle/>
          <a:p>
            <a:pPr algn="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подготовке к проведению итогового собеседования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DD25E0-426A-B8F8-C45B-BD41A74A2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5759"/>
            <a:ext cx="10515600" cy="4329084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Подготовить в Штабе рабочее место, оборудованное компьютером с доступом в сеть «Интернет» и принтером, для получения и тиражирования материалов итогового собеседования.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C009F54-7179-B62D-D28F-5C234DB48EF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5114" y="5313458"/>
            <a:ext cx="2826886" cy="1636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DC17253-4EA2-99FD-5EDB-1A5D8E602D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60" y="4048246"/>
            <a:ext cx="3043055" cy="2809754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F4FE55C7-AC24-F5FD-CCC5-5B947ADB11B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092" y="4048246"/>
            <a:ext cx="2705582" cy="2705582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C68DD5F6-9121-B10F-05FB-7AC3E4CD403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46544" y="4048246"/>
            <a:ext cx="2705582" cy="2705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9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80DD10E-AC49-A633-CB37-AE7B61BFE49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4B40FB-4DA2-919F-AFEE-BA084E038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чем за день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867907-FCA5-9A0E-479A-142F90C17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2772"/>
            <a:ext cx="10515600" cy="4976896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Подготовить необходимое кол-во рабочих мест в аудиториях проведения итогового собеседования, оборудованных средствами для записи ответов участников итогового собеседования (компьютер, оснащённый микрофоном, диктофон)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Проверить готовность оборудования для записи ответов участников итогового собеседования (произвести текстовую аудиозапись). Аудиозапись не должна содержать посторонних шумов/помех, голоса участников ИС и собеседника должны быть отчётливо слышны. Аудиозаписи сохраняются в часто используемых форматах 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.wav, .mp3, .mp4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т.д.)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Проверить готовность рабочего места в Штабе для получения материалов ИС (наличие доступа в сеть «Интернет», рабочее состояние принтера, наличие достаточного количества бумаги)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 с официального сайта ФГБНУ «ФИПИ» 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fipi.ru)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тиражировать в необходимом количестве критерии оценивания ИС для экспертов, передать указанные критерии оценивания ответственному организатору образовательной организации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7575ACD-1ECA-4F08-AE71-849189A723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5114" y="5313458"/>
            <a:ext cx="2826886" cy="1636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651598A-AD23-D76B-3E06-8AB27CCF63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233" y="1423904"/>
            <a:ext cx="1064653" cy="1064653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EF5A304-4289-2324-8AF7-85228EFFFCA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7335" y="3831220"/>
            <a:ext cx="1201005" cy="1201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565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01D7A4-2D7B-AC62-F306-473BE0DD4C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1FD339A-72F4-8E00-3222-3794142318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432120-4F85-1E8D-AF9E-866D36E8E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154" y="52498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Выбираем Итоговое собеседование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Вводим пароль тех. Специалиста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 умолчанию 123456)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2D5BCF2-757B-C677-76C0-96EB82EEA1A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5114" y="5313458"/>
            <a:ext cx="2826886" cy="1636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ject 5">
            <a:extLst>
              <a:ext uri="{FF2B5EF4-FFF2-40B4-BE49-F238E27FC236}">
                <a16:creationId xmlns:a16="http://schemas.microsoft.com/office/drawing/2014/main" id="{ED3D8B1E-8542-4E34-BF52-1605C1C92E7A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968343" y="136525"/>
            <a:ext cx="6584705" cy="4976812"/>
          </a:xfrm>
          <a:prstGeom prst="rect">
            <a:avLst/>
          </a:prstGeom>
        </p:spPr>
      </p:pic>
      <p:pic>
        <p:nvPicPr>
          <p:cNvPr id="9" name="object 6">
            <a:extLst>
              <a:ext uri="{FF2B5EF4-FFF2-40B4-BE49-F238E27FC236}">
                <a16:creationId xmlns:a16="http://schemas.microsoft.com/office/drawing/2014/main" id="{2E025CD0-CF37-4A40-3F1B-F5ECD5C7A056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31305" y="2403856"/>
            <a:ext cx="3599815" cy="1520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605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6108E4-0DEE-327E-1F79-9B974E7F48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E0BCD8D-9E9C-4BA9-E005-CCF17CAE27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EF6D4E-EC47-EE16-4A23-63ABFA1B2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734" y="534886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Основное окно станции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поле «код аудитории» вводим соответствующий 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номер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A17A919-9625-B8AA-95CD-BB1E95D6CF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5114" y="5313458"/>
            <a:ext cx="2826886" cy="1636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ject 6">
            <a:extLst>
              <a:ext uri="{FF2B5EF4-FFF2-40B4-BE49-F238E27FC236}">
                <a16:creationId xmlns:a16="http://schemas.microsoft.com/office/drawing/2014/main" id="{274BAF7F-CE0B-966C-0DF6-67897500C8F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1470379" y="24596"/>
            <a:ext cx="8645894" cy="5299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408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E4F1CF-1951-8725-D169-27DEE31EAD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5DB9EEB-2E13-1094-7FF7-1A3C1BE77E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76C848-745F-1F11-4086-195C0D2A7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177" y="250031"/>
            <a:ext cx="10515600" cy="1325563"/>
          </a:xfrm>
        </p:spPr>
        <p:txBody>
          <a:bodyPr/>
          <a:lstStyle/>
          <a:p>
            <a:pPr algn="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Пароль тех. специалиста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14B1F52-5BBA-982C-90B3-C9E9D53437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5114" y="5313458"/>
            <a:ext cx="2826886" cy="1636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5">
            <a:extLst>
              <a:ext uri="{FF2B5EF4-FFF2-40B4-BE49-F238E27FC236}">
                <a16:creationId xmlns:a16="http://schemas.microsoft.com/office/drawing/2014/main" id="{63A7253F-E497-C778-222E-3426B4AEA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первого запуска станции, рекомендуется поменять пароль тех. специалиста, нажав на кнопку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 откроется окно смены пароля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ввода текущего пароля, программа откроет окно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ввода нового пароля</a:t>
            </a:r>
          </a:p>
        </p:txBody>
      </p:sp>
      <p:pic>
        <p:nvPicPr>
          <p:cNvPr id="7" name="object 7">
            <a:extLst>
              <a:ext uri="{FF2B5EF4-FFF2-40B4-BE49-F238E27FC236}">
                <a16:creationId xmlns:a16="http://schemas.microsoft.com/office/drawing/2014/main" id="{CBC4D881-720A-6A90-BC72-63A6C148FD52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478416" y="2238769"/>
            <a:ext cx="1890079" cy="562304"/>
          </a:xfrm>
          <a:prstGeom prst="rect">
            <a:avLst/>
          </a:prstGeom>
        </p:spPr>
      </p:pic>
      <p:grpSp>
        <p:nvGrpSpPr>
          <p:cNvPr id="8" name="object 8">
            <a:extLst>
              <a:ext uri="{FF2B5EF4-FFF2-40B4-BE49-F238E27FC236}">
                <a16:creationId xmlns:a16="http://schemas.microsoft.com/office/drawing/2014/main" id="{BFAE69FD-3F2A-7DD1-5D78-37567EACC636}"/>
              </a:ext>
            </a:extLst>
          </p:cNvPr>
          <p:cNvGrpSpPr/>
          <p:nvPr/>
        </p:nvGrpSpPr>
        <p:grpSpPr>
          <a:xfrm>
            <a:off x="1268449" y="3197356"/>
            <a:ext cx="4403145" cy="1784239"/>
            <a:chOff x="2240724" y="6518719"/>
            <a:chExt cx="3618229" cy="1541145"/>
          </a:xfrm>
        </p:grpSpPr>
        <p:pic>
          <p:nvPicPr>
            <p:cNvPr id="10" name="object 9">
              <a:extLst>
                <a:ext uri="{FF2B5EF4-FFF2-40B4-BE49-F238E27FC236}">
                  <a16:creationId xmlns:a16="http://schemas.microsoft.com/office/drawing/2014/main" id="{A1198379-C203-E8B3-E898-AE5EF5B03273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50185" y="6528180"/>
              <a:ext cx="3599179" cy="1522095"/>
            </a:xfrm>
            <a:prstGeom prst="rect">
              <a:avLst/>
            </a:prstGeom>
          </p:spPr>
        </p:pic>
        <p:sp>
          <p:nvSpPr>
            <p:cNvPr id="11" name="object 10">
              <a:extLst>
                <a:ext uri="{FF2B5EF4-FFF2-40B4-BE49-F238E27FC236}">
                  <a16:creationId xmlns:a16="http://schemas.microsoft.com/office/drawing/2014/main" id="{2709F381-7FD8-D76E-5FFD-AB5E77512794}"/>
                </a:ext>
              </a:extLst>
            </p:cNvPr>
            <p:cNvSpPr/>
            <p:nvPr/>
          </p:nvSpPr>
          <p:spPr>
            <a:xfrm>
              <a:off x="2245486" y="6523481"/>
              <a:ext cx="3608704" cy="1531620"/>
            </a:xfrm>
            <a:custGeom>
              <a:avLst/>
              <a:gdLst/>
              <a:ahLst/>
              <a:cxnLst/>
              <a:rect l="l" t="t" r="r" b="b"/>
              <a:pathLst>
                <a:path w="3608704" h="1531620">
                  <a:moveTo>
                    <a:pt x="0" y="1531620"/>
                  </a:moveTo>
                  <a:lnTo>
                    <a:pt x="3608704" y="1531620"/>
                  </a:lnTo>
                  <a:lnTo>
                    <a:pt x="3608704" y="0"/>
                  </a:lnTo>
                  <a:lnTo>
                    <a:pt x="0" y="0"/>
                  </a:lnTo>
                  <a:lnTo>
                    <a:pt x="0" y="153162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221939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1EF656-9F9D-AAF0-8A2B-837E5492AD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28536DA-572C-6F8C-BCDA-789AC3C5A32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72B8DD-6B80-71F2-623D-0B1E2B2C0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147" y="250031"/>
            <a:ext cx="10515600" cy="1325563"/>
          </a:xfrm>
        </p:spPr>
        <p:txBody>
          <a:bodyPr>
            <a:normAutofit/>
          </a:bodyPr>
          <a:lstStyle/>
          <a:p>
            <a:pPr algn="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Загрузка экзамена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B66DC68-35F9-1461-1180-384540F979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5114" y="5313458"/>
            <a:ext cx="2826886" cy="1636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5">
            <a:extLst>
              <a:ext uri="{FF2B5EF4-FFF2-40B4-BE49-F238E27FC236}">
                <a16:creationId xmlns:a16="http://schemas.microsoft.com/office/drawing/2014/main" id="{B185C212-6B3C-8542-6114-120B56D2A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Для загрузки </a:t>
            </a:r>
            <a:r>
              <a:rPr lang="en-US" dirty="0"/>
              <a:t>b2p </a:t>
            </a:r>
            <a:r>
              <a:rPr lang="ru-RU" dirty="0"/>
              <a:t>файла с участниками экзамена, нажмите</a:t>
            </a:r>
          </a:p>
          <a:p>
            <a:r>
              <a:rPr lang="ru-RU" dirty="0"/>
              <a:t>Откроется окно «Обзор папок» - выберите папку с </a:t>
            </a:r>
            <a:r>
              <a:rPr lang="en-US" dirty="0"/>
              <a:t>b2p</a:t>
            </a:r>
            <a:r>
              <a:rPr lang="ru-RU" dirty="0"/>
              <a:t> файлом</a:t>
            </a:r>
          </a:p>
          <a:p>
            <a:pPr marL="0" indent="0">
              <a:buNone/>
            </a:pPr>
            <a:r>
              <a:rPr lang="ru-RU" dirty="0"/>
              <a:t>				и нажмите</a:t>
            </a:r>
            <a:r>
              <a:rPr lang="en-US" dirty="0"/>
              <a:t> </a:t>
            </a:r>
            <a:r>
              <a:rPr lang="ru-RU" dirty="0"/>
              <a:t>«ОК», затем нажмите </a:t>
            </a:r>
          </a:p>
          <a:p>
            <a:pPr marL="0" indent="0">
              <a:buNone/>
            </a:pPr>
            <a:r>
              <a:rPr lang="ru-RU" dirty="0"/>
              <a:t>				у нужного вам экзамена в списке</a:t>
            </a:r>
          </a:p>
          <a:p>
            <a:pPr marL="0" indent="0">
              <a:buNone/>
            </a:pPr>
            <a:r>
              <a:rPr lang="ru-RU" dirty="0"/>
              <a:t>				и нажмите «ОК»</a:t>
            </a:r>
          </a:p>
        </p:txBody>
      </p:sp>
      <p:pic>
        <p:nvPicPr>
          <p:cNvPr id="7" name="object 9">
            <a:extLst>
              <a:ext uri="{FF2B5EF4-FFF2-40B4-BE49-F238E27FC236}">
                <a16:creationId xmlns:a16="http://schemas.microsoft.com/office/drawing/2014/main" id="{491A906D-FF6E-E87C-6C5D-DE741552F6AF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107487" y="1733550"/>
            <a:ext cx="1791288" cy="686081"/>
          </a:xfrm>
          <a:prstGeom prst="rect">
            <a:avLst/>
          </a:prstGeom>
        </p:spPr>
      </p:pic>
      <p:grpSp>
        <p:nvGrpSpPr>
          <p:cNvPr id="8" name="object 10">
            <a:extLst>
              <a:ext uri="{FF2B5EF4-FFF2-40B4-BE49-F238E27FC236}">
                <a16:creationId xmlns:a16="http://schemas.microsoft.com/office/drawing/2014/main" id="{8E3C44F0-D8B6-130F-1B1F-049A2A5F9F97}"/>
              </a:ext>
            </a:extLst>
          </p:cNvPr>
          <p:cNvGrpSpPr/>
          <p:nvPr/>
        </p:nvGrpSpPr>
        <p:grpSpPr>
          <a:xfrm>
            <a:off x="1003601" y="2832025"/>
            <a:ext cx="3406353" cy="3344938"/>
            <a:chOff x="3145726" y="6097968"/>
            <a:chExt cx="1818639" cy="1699895"/>
          </a:xfrm>
        </p:grpSpPr>
        <p:pic>
          <p:nvPicPr>
            <p:cNvPr id="10" name="object 11">
              <a:extLst>
                <a:ext uri="{FF2B5EF4-FFF2-40B4-BE49-F238E27FC236}">
                  <a16:creationId xmlns:a16="http://schemas.microsoft.com/office/drawing/2014/main" id="{E336E666-C20C-C8D1-20FF-B1D5223A8413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155188" y="6107556"/>
              <a:ext cx="1799589" cy="1680590"/>
            </a:xfrm>
            <a:prstGeom prst="rect">
              <a:avLst/>
            </a:prstGeom>
          </p:spPr>
        </p:pic>
        <p:sp>
          <p:nvSpPr>
            <p:cNvPr id="11" name="object 12">
              <a:extLst>
                <a:ext uri="{FF2B5EF4-FFF2-40B4-BE49-F238E27FC236}">
                  <a16:creationId xmlns:a16="http://schemas.microsoft.com/office/drawing/2014/main" id="{376BB82A-6C25-D634-9AF0-F0668E98653C}"/>
                </a:ext>
              </a:extLst>
            </p:cNvPr>
            <p:cNvSpPr/>
            <p:nvPr/>
          </p:nvSpPr>
          <p:spPr>
            <a:xfrm>
              <a:off x="3150489" y="6102730"/>
              <a:ext cx="1809114" cy="1690370"/>
            </a:xfrm>
            <a:custGeom>
              <a:avLst/>
              <a:gdLst/>
              <a:ahLst/>
              <a:cxnLst/>
              <a:rect l="l" t="t" r="r" b="b"/>
              <a:pathLst>
                <a:path w="1809114" h="1690370">
                  <a:moveTo>
                    <a:pt x="0" y="1690115"/>
                  </a:moveTo>
                  <a:lnTo>
                    <a:pt x="1809114" y="1690115"/>
                  </a:lnTo>
                  <a:lnTo>
                    <a:pt x="1809114" y="0"/>
                  </a:lnTo>
                  <a:lnTo>
                    <a:pt x="0" y="0"/>
                  </a:lnTo>
                  <a:lnTo>
                    <a:pt x="0" y="1690115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2" name="object 13">
            <a:extLst>
              <a:ext uri="{FF2B5EF4-FFF2-40B4-BE49-F238E27FC236}">
                <a16:creationId xmlns:a16="http://schemas.microsoft.com/office/drawing/2014/main" id="{F6638C3F-87AC-A820-5459-A482127CCDF1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578235" y="2915621"/>
            <a:ext cx="375994" cy="325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491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C97BE8-DF81-37A7-01F3-D554CD4732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64AEBB9-E292-37A3-CB4D-3A985A4192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B03E00-E207-4CBD-2B5F-DA884E8BF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734" y="5348860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об экзамене, загруженные в систему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AA6CD17-70AF-0BDD-F42D-11E4E88BB9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5114" y="5313458"/>
            <a:ext cx="2826886" cy="1636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ject 8">
            <a:extLst>
              <a:ext uri="{FF2B5EF4-FFF2-40B4-BE49-F238E27FC236}">
                <a16:creationId xmlns:a16="http://schemas.microsoft.com/office/drawing/2014/main" id="{22AD01A6-FFC5-2E58-D61C-710B1DFB41DA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1214484" y="183577"/>
            <a:ext cx="8531400" cy="548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4191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</TotalTime>
  <Words>677</Words>
  <Application>Microsoft Office PowerPoint</Application>
  <PresentationFormat>Широкоэкранный</PresentationFormat>
  <Paragraphs>89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Тема Office</vt:lpstr>
      <vt:lpstr>Инструкция для технического специалиста образовательной организации</vt:lpstr>
      <vt:lpstr>Презентация PowerPoint</vt:lpstr>
      <vt:lpstr>При подготовке к проведению итогового собеседования</vt:lpstr>
      <vt:lpstr>Не позднее чем за день</vt:lpstr>
      <vt:lpstr>Выбираем Итоговое собеседование Вводим пароль тех. Специалиста (по умолчанию 123456)</vt:lpstr>
      <vt:lpstr>Основное окно станции В поле «код аудитории» вводим соответствующий  номер</vt:lpstr>
      <vt:lpstr>Пароль тех. специалиста</vt:lpstr>
      <vt:lpstr>Загрузка экзамена</vt:lpstr>
      <vt:lpstr>Данные об экзамене, загруженные в систему</vt:lpstr>
      <vt:lpstr>Техническая подготовка</vt:lpstr>
      <vt:lpstr>Презентация PowerPoint</vt:lpstr>
      <vt:lpstr>ВАЖНО! Возможная ошибка при записи!</vt:lpstr>
      <vt:lpstr>В день проведения</vt:lpstr>
      <vt:lpstr>Запись во время экзамена</vt:lpstr>
      <vt:lpstr>Выгрузка файлов</vt:lpstr>
      <vt:lpstr>По завершении проведения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Инструкция для технического специалиста образовательной организации</dc:title>
  <dc:creator>user</dc:creator>
  <cp:lastModifiedBy>user</cp:lastModifiedBy>
  <cp:revision>13</cp:revision>
  <dcterms:created xsi:type="dcterms:W3CDTF">2024-01-30T11:04:54Z</dcterms:created>
  <dcterms:modified xsi:type="dcterms:W3CDTF">2024-02-07T13:13:35Z</dcterms:modified>
</cp:coreProperties>
</file>