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4" r:id="rId3"/>
    <p:sldId id="265" r:id="rId4"/>
    <p:sldId id="271" r:id="rId5"/>
    <p:sldId id="273" r:id="rId6"/>
    <p:sldId id="259" r:id="rId7"/>
    <p:sldId id="261" r:id="rId8"/>
    <p:sldId id="278" r:id="rId9"/>
    <p:sldId id="262" r:id="rId10"/>
    <p:sldId id="26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100" d="100"/>
          <a:sy n="100" d="100"/>
        </p:scale>
        <p:origin x="876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0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40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7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37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3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4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5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9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8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4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1340-9C92-422A-8C6B-73FC1731E34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C4705F-8014-CDE8-E170-18C22C81D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797" y="1542723"/>
            <a:ext cx="9118892" cy="3373820"/>
          </a:xfrm>
        </p:spPr>
        <p:txBody>
          <a:bodyPr anchor="ctr" anchorCtr="0"/>
          <a:lstStyle/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>Правила заполнения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>форм и бланков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>итогового собеседования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/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>по русскому языку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>ГИА-9</a:t>
            </a:r>
          </a:p>
        </p:txBody>
      </p:sp>
    </p:spTree>
    <p:extLst>
      <p:ext uri="{BB962C8B-B14F-4D97-AF65-F5344CB8AC3E}">
        <p14:creationId xmlns:p14="http://schemas.microsoft.com/office/powerpoint/2010/main" val="31964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62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Формы,</a:t>
            </a:r>
            <a:r>
              <a:rPr kumimoji="0" lang="ru-RU" sz="2800" b="1" i="0" u="none" strike="noStrike" kern="0" cap="none" spc="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направляемые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</a:t>
            </a:r>
            <a:r>
              <a:rPr kumimoji="0" lang="ru-RU" sz="2800" b="1" i="0" u="none" strike="noStrike" kern="0" cap="none" spc="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РЦОИ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8547F-0737-8F86-FFF3-9CEE3E3B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528549"/>
            <a:ext cx="10541127" cy="4824625"/>
          </a:xfrm>
          <a:ln w="34925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469265" lvl="0" indent="-457200" defTabSz="914400"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363980" algn="l"/>
                <a:tab pos="4202430" algn="l"/>
                <a:tab pos="5610860" algn="l"/>
                <a:tab pos="7640955" algn="l"/>
                <a:tab pos="8086090" algn="l"/>
              </a:tabLst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</a:t>
            </a:r>
            <a:r>
              <a:rPr kumimoji="0" lang="ru-RU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-</a:t>
            </a:r>
            <a:r>
              <a:rPr kumimoji="0" lang="ru-RU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0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1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«Список </a:t>
            </a:r>
            <a:r>
              <a:rPr kumimoji="0" lang="ru-RU" sz="26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</a:t>
            </a:r>
            <a:r>
              <a:rPr kumimoji="0" lang="ru-RU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ч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ас</a:t>
            </a:r>
            <a:r>
              <a:rPr kumimoji="0" lang="ru-RU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т</a:t>
            </a:r>
            <a:r>
              <a:rPr kumimoji="0" lang="ru-RU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ни</a:t>
            </a:r>
            <a:r>
              <a:rPr kumimoji="0" lang="ru-RU" sz="26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ов </a:t>
            </a:r>
            <a:r>
              <a:rPr kumimoji="0" lang="ru-RU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ИС-9</a:t>
            </a:r>
            <a:r>
              <a:rPr lang="ru-RU" sz="2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ОО</a:t>
            </a:r>
            <a:r>
              <a:rPr lang="ru-RU" sz="2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(местам</a:t>
            </a:r>
            <a:r>
              <a:rPr kumimoji="0" lang="ru-RU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проведения</a:t>
            </a:r>
            <a:r>
              <a:rPr kumimoji="0" lang="ru-RU" sz="2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)»</a:t>
            </a:r>
            <a:endParaRPr lang="ru-RU" sz="2600" spc="-5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469265" lvl="0" indent="-457200" defTabSz="914400"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363980" algn="l"/>
                <a:tab pos="4202430" algn="l"/>
                <a:tab pos="5610860" algn="l"/>
                <a:tab pos="7640955" algn="l"/>
                <a:tab pos="8086090" algn="l"/>
              </a:tabLst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9900" marR="7620" lvl="0" indent="-457200" defTabSz="914400">
              <a:spcBef>
                <a:spcPts val="994"/>
              </a:spcBef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kumimoji="0" lang="ru-RU" sz="2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</a:t>
            </a:r>
            <a:r>
              <a:rPr kumimoji="0" lang="ru-RU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-02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6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</a:t>
            </a:r>
            <a:r>
              <a:rPr kumimoji="0" lang="ru-RU" sz="26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м</a:t>
            </a:r>
            <a:r>
              <a:rPr kumimoji="0" lang="ru-RU" sz="2600" b="0" i="0" u="none" strike="noStrike" kern="1200" cap="none" spc="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сть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</a:t>
            </a:r>
            <a:r>
              <a:rPr kumimoji="0" lang="ru-RU" sz="2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ч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</a:t>
            </a:r>
            <a:r>
              <a:rPr kumimoji="0" lang="ru-RU" sz="2600" b="0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	</a:t>
            </a:r>
            <a:r>
              <a:rPr kumimoji="0" lang="ru-RU" sz="2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про</a:t>
            </a:r>
            <a:r>
              <a:rPr kumimoji="0" lang="ru-RU" sz="26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600" b="0" i="0" u="none" strike="noStrike" kern="1200" cap="none" spc="-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</a:t>
            </a:r>
            <a:r>
              <a:rPr kumimoji="0" lang="ru-RU" sz="26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ения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ИС-9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аудитории</a:t>
            </a:r>
            <a:r>
              <a:rPr kumimoji="0" lang="ru-RU" sz="26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12700" marR="7620" lvl="0" indent="0" defTabSz="914400">
              <a:spcBef>
                <a:spcPts val="994"/>
              </a:spcBef>
              <a:buClrTx/>
              <a:buSzTx/>
              <a:buNone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lang="ru-RU" sz="2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             </a:t>
            </a:r>
            <a:endParaRPr kumimoji="0" lang="ru-RU" sz="26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9900" marR="7620" lvl="0" indent="-4572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kumimoji="0" lang="ru-RU" sz="2600" b="1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ИС-04</a:t>
            </a:r>
            <a:r>
              <a:rPr kumimoji="0" lang="ru-RU" sz="26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«Специализированная форма черновика для экспертов</a:t>
            </a:r>
            <a:r>
              <a:rPr kumimoji="0" lang="ru-RU" sz="26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469900" marR="7620" lvl="0" indent="-4572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endParaRPr kumimoji="0" lang="ru-RU" sz="26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9900" marR="7620" lvl="0" indent="-4572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ИС-08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«Акт о досрочном завершении ИС-9 по объективным причинам» (при наличии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)</a:t>
            </a:r>
          </a:p>
          <a:p>
            <a:pPr marL="469900" marR="7620" lvl="0" indent="-4572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9900" marR="7620" lvl="0" indent="-457200" defTabSz="914400">
              <a:spcBef>
                <a:spcPts val="994"/>
              </a:spcBef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ИС-09</a:t>
            </a:r>
            <a:r>
              <a:rPr lang="ru-RU" sz="2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«Акт об удалении участника ИС» (при наличии)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9900" marR="7620" lvl="0" indent="-4572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9900" marR="7620" lvl="0" indent="-4572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9900" marR="7620" indent="-457200" defTabSz="914400">
              <a:spcBef>
                <a:spcPts val="994"/>
              </a:spcBef>
              <a:buClrTx/>
              <a:buSzTx/>
              <a:buFont typeface="Arial" panose="020B0604020202020204" pitchFamily="34" charset="0"/>
              <a:buChar char="•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lang="ru-RU" sz="2600" b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r>
              <a:rPr lang="ru-RU" sz="2600" b="1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–</a:t>
            </a:r>
            <a:r>
              <a:rPr lang="ru-RU" sz="2600" b="1" spc="-2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10</a:t>
            </a:r>
            <a:r>
              <a:rPr lang="ru-RU" sz="2600" b="1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(бланки по</a:t>
            </a:r>
            <a:r>
              <a:rPr lang="ru-RU" sz="2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600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количеству</a:t>
            </a:r>
            <a:r>
              <a:rPr lang="ru-RU" sz="2600" spc="-3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участников) </a:t>
            </a:r>
            <a:endParaRPr lang="ru-RU" sz="26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355600" marR="7620" lvl="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None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1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7434" y="1841376"/>
            <a:ext cx="859666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b="1" dirty="0">
                <a:latin typeface="Book Antiqua" pitchFamily="18" charset="0"/>
                <a:ea typeface="+mj-ea"/>
                <a:cs typeface="+mj-cs"/>
              </a:rPr>
              <a:t>КОНТАКТЫ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77434" y="3403600"/>
            <a:ext cx="8596668" cy="261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ГОРЯЧАЯ ЛИНИЯ БУ РК «ЦОКО» РЦОИ: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Телефоны: 8 (847) 22  3 – 90 – 90</a:t>
            </a:r>
          </a:p>
          <a:p>
            <a:pPr algn="ctr" defTabSz="914400">
              <a:spcBef>
                <a:spcPct val="20000"/>
              </a:spcBef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en-US" sz="2800" b="1" dirty="0">
                <a:latin typeface="Book Antiqua" pitchFamily="18" charset="0"/>
              </a:rPr>
              <a:t>E-mail:</a:t>
            </a:r>
            <a:r>
              <a:rPr lang="ru-RU" sz="2800" b="1" dirty="0">
                <a:latin typeface="Book Antiqua" pitchFamily="18" charset="0"/>
              </a:rPr>
              <a:t>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coko08@mail.ru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3" descr="P:\Молазаева Н.В\Баннеры\Образец баннера ЦОКО.png"/>
          <p:cNvPicPr>
            <a:picLocks noChangeAspect="1" noChangeArrowheads="1"/>
          </p:cNvPicPr>
          <p:nvPr/>
        </p:nvPicPr>
        <p:blipFill rotWithShape="1">
          <a:blip r:embed="rId2" cstate="print"/>
          <a:srcRect l="17713" r="1388" b="1455"/>
          <a:stretch/>
        </p:blipFill>
        <p:spPr bwMode="auto">
          <a:xfrm>
            <a:off x="502920" y="295862"/>
            <a:ext cx="7774305" cy="1443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6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886" y="8493"/>
            <a:ext cx="7318114" cy="1269243"/>
          </a:xfrm>
        </p:spPr>
        <p:txBody>
          <a:bodyPr/>
          <a:lstStyle/>
          <a:p>
            <a:pPr algn="ctr"/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Бланк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800" b="1" i="0" u="none" strike="noStrike" kern="0" cap="none" spc="-3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итогового</a:t>
            </a:r>
            <a:r>
              <a:rPr kumimoji="0" lang="ru-RU" sz="2800" b="1" i="0" u="none" strike="noStrike" kern="0" cap="none" spc="2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собеседования</a:t>
            </a:r>
            <a:endParaRPr lang="ru-RU" dirty="0">
              <a:latin typeface="Lucida Console" panose="020B0609040504020204" pitchFamily="49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68783248-ACE8-A7CB-DB92-4E2CD1CF427C}"/>
              </a:ext>
            </a:extLst>
          </p:cNvPr>
          <p:cNvSpPr/>
          <p:nvPr/>
        </p:nvSpPr>
        <p:spPr>
          <a:xfrm>
            <a:off x="5567898" y="737615"/>
            <a:ext cx="3528060" cy="1364776"/>
          </a:xfrm>
          <a:custGeom>
            <a:avLst/>
            <a:gdLst/>
            <a:ahLst/>
            <a:cxnLst/>
            <a:rect l="l" t="t" r="r" b="b"/>
            <a:pathLst>
              <a:path w="3528059" h="1016635">
                <a:moveTo>
                  <a:pt x="0" y="1016508"/>
                </a:moveTo>
                <a:lnTo>
                  <a:pt x="3528060" y="1016508"/>
                </a:lnTo>
                <a:lnTo>
                  <a:pt x="3528060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E061D-3634-9A30-A78B-D99276000B85}"/>
              </a:ext>
            </a:extLst>
          </p:cNvPr>
          <p:cNvSpPr txBox="1"/>
          <p:nvPr/>
        </p:nvSpPr>
        <p:spPr>
          <a:xfrm>
            <a:off x="5631648" y="940742"/>
            <a:ext cx="338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</a:t>
            </a:r>
            <a:r>
              <a:rPr kumimoji="0" lang="ru-RU" sz="20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егистрационная</a:t>
            </a:r>
            <a:r>
              <a:rPr kumimoji="0" lang="ru-RU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часть </a:t>
            </a:r>
            <a:r>
              <a:rPr kumimoji="0" lang="ru-RU" sz="2000" b="1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(заполняется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участником</a:t>
            </a:r>
            <a:r>
              <a:rPr kumimoji="0" lang="ru-RU" sz="2000" b="1" i="0" u="none" strike="noStrike" kern="1200" cap="none" spc="-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ИС)</a:t>
            </a:r>
            <a:endParaRPr lang="ru-RU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3237666F-C6AA-D902-8B2C-2B5034A45BD3}"/>
              </a:ext>
            </a:extLst>
          </p:cNvPr>
          <p:cNvSpPr/>
          <p:nvPr/>
        </p:nvSpPr>
        <p:spPr>
          <a:xfrm flipV="1">
            <a:off x="5061098" y="1953200"/>
            <a:ext cx="563525" cy="45719"/>
          </a:xfrm>
          <a:custGeom>
            <a:avLst/>
            <a:gdLst/>
            <a:ahLst/>
            <a:cxnLst/>
            <a:rect l="l" t="t" r="r" b="b"/>
            <a:pathLst>
              <a:path w="580389" h="86994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580389" h="86994">
                <a:moveTo>
                  <a:pt x="86868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580389" h="86994">
                <a:moveTo>
                  <a:pt x="580009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580009" y="57912"/>
                </a:lnTo>
                <a:lnTo>
                  <a:pt x="580009" y="2895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93D2E8FF-1FE8-5324-5AF1-B6364B341270}"/>
              </a:ext>
            </a:extLst>
          </p:cNvPr>
          <p:cNvSpPr/>
          <p:nvPr/>
        </p:nvSpPr>
        <p:spPr>
          <a:xfrm>
            <a:off x="6987751" y="3277180"/>
            <a:ext cx="3528060" cy="1514771"/>
          </a:xfrm>
          <a:custGeom>
            <a:avLst/>
            <a:gdLst/>
            <a:ahLst/>
            <a:cxnLst/>
            <a:rect l="l" t="t" r="r" b="b"/>
            <a:pathLst>
              <a:path w="3528059" h="1323339">
                <a:moveTo>
                  <a:pt x="0" y="1322832"/>
                </a:moveTo>
                <a:lnTo>
                  <a:pt x="3528060" y="1322832"/>
                </a:lnTo>
                <a:lnTo>
                  <a:pt x="3528060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34925">
            <a:solidFill>
              <a:srgbClr val="AB303B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95722FA3-E0F0-B3C3-515F-10D61991433D}"/>
              </a:ext>
            </a:extLst>
          </p:cNvPr>
          <p:cNvSpPr/>
          <p:nvPr/>
        </p:nvSpPr>
        <p:spPr>
          <a:xfrm>
            <a:off x="5092995" y="4326727"/>
            <a:ext cx="1894756" cy="157223"/>
          </a:xfrm>
          <a:custGeom>
            <a:avLst/>
            <a:gdLst/>
            <a:ahLst/>
            <a:cxnLst/>
            <a:rect l="l" t="t" r="r" b="b"/>
            <a:pathLst>
              <a:path w="580389" h="86995">
                <a:moveTo>
                  <a:pt x="86867" y="0"/>
                </a:moveTo>
                <a:lnTo>
                  <a:pt x="0" y="43433"/>
                </a:lnTo>
                <a:lnTo>
                  <a:pt x="86867" y="86867"/>
                </a:lnTo>
                <a:lnTo>
                  <a:pt x="86867" y="57911"/>
                </a:lnTo>
                <a:lnTo>
                  <a:pt x="72389" y="57911"/>
                </a:lnTo>
                <a:lnTo>
                  <a:pt x="72389" y="28955"/>
                </a:lnTo>
                <a:lnTo>
                  <a:pt x="86867" y="28955"/>
                </a:lnTo>
                <a:lnTo>
                  <a:pt x="86867" y="0"/>
                </a:lnTo>
                <a:close/>
              </a:path>
              <a:path w="580389" h="86995">
                <a:moveTo>
                  <a:pt x="86867" y="28955"/>
                </a:moveTo>
                <a:lnTo>
                  <a:pt x="72389" y="28955"/>
                </a:lnTo>
                <a:lnTo>
                  <a:pt x="72389" y="57911"/>
                </a:lnTo>
                <a:lnTo>
                  <a:pt x="86867" y="57911"/>
                </a:lnTo>
                <a:lnTo>
                  <a:pt x="86867" y="28955"/>
                </a:lnTo>
                <a:close/>
              </a:path>
              <a:path w="580389" h="86995">
                <a:moveTo>
                  <a:pt x="580008" y="28955"/>
                </a:moveTo>
                <a:lnTo>
                  <a:pt x="86867" y="28955"/>
                </a:lnTo>
                <a:lnTo>
                  <a:pt x="86867" y="57911"/>
                </a:lnTo>
                <a:lnTo>
                  <a:pt x="580008" y="57911"/>
                </a:lnTo>
                <a:lnTo>
                  <a:pt x="580008" y="28955"/>
                </a:lnTo>
                <a:close/>
              </a:path>
            </a:pathLst>
          </a:custGeom>
          <a:solidFill>
            <a:srgbClr val="AB303B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62CD9-BBF9-69DF-95F9-163ABDCEBA22}"/>
              </a:ext>
            </a:extLst>
          </p:cNvPr>
          <p:cNvSpPr txBox="1"/>
          <p:nvPr/>
        </p:nvSpPr>
        <p:spPr>
          <a:xfrm>
            <a:off x="7212018" y="3438390"/>
            <a:ext cx="3209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Поля</a:t>
            </a:r>
            <a:r>
              <a:rPr kumimoji="0" lang="ru-RU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для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внесения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баллов </a:t>
            </a:r>
            <a:r>
              <a:rPr kumimoji="0" lang="ru-RU" sz="16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по критериям оценивания </a:t>
            </a:r>
            <a:r>
              <a:rPr kumimoji="0" lang="ru-RU" sz="16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ответов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(заполняется</a:t>
            </a:r>
            <a:r>
              <a:rPr kumimoji="0" lang="ru-RU" sz="16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Экспертом)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8921699A-84F6-3843-B639-CE3186F5A61D}"/>
              </a:ext>
            </a:extLst>
          </p:cNvPr>
          <p:cNvSpPr/>
          <p:nvPr/>
        </p:nvSpPr>
        <p:spPr>
          <a:xfrm>
            <a:off x="5773478" y="5308605"/>
            <a:ext cx="4593265" cy="1324610"/>
          </a:xfrm>
          <a:custGeom>
            <a:avLst/>
            <a:gdLst/>
            <a:ahLst/>
            <a:cxnLst/>
            <a:rect l="l" t="t" r="r" b="b"/>
            <a:pathLst>
              <a:path w="3528059" h="1324609">
                <a:moveTo>
                  <a:pt x="0" y="1324356"/>
                </a:moveTo>
                <a:lnTo>
                  <a:pt x="3528059" y="1324356"/>
                </a:lnTo>
                <a:lnTo>
                  <a:pt x="3528059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8054E2C-27C6-6D46-2FB5-A334CA1A07AF}"/>
              </a:ext>
            </a:extLst>
          </p:cNvPr>
          <p:cNvSpPr/>
          <p:nvPr/>
        </p:nvSpPr>
        <p:spPr>
          <a:xfrm flipV="1">
            <a:off x="5012998" y="6315482"/>
            <a:ext cx="738429" cy="135194"/>
          </a:xfrm>
          <a:custGeom>
            <a:avLst/>
            <a:gdLst/>
            <a:ahLst/>
            <a:cxnLst/>
            <a:rect l="l" t="t" r="r" b="b"/>
            <a:pathLst>
              <a:path w="580389" h="86995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580389" h="86995">
                <a:moveTo>
                  <a:pt x="86868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580389" h="86995">
                <a:moveTo>
                  <a:pt x="580009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580009" y="57912"/>
                </a:lnTo>
                <a:lnTo>
                  <a:pt x="580009" y="289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7FD767-B269-7C3A-F2E3-8385A440B112}"/>
              </a:ext>
            </a:extLst>
          </p:cNvPr>
          <p:cNvSpPr txBox="1"/>
          <p:nvPr/>
        </p:nvSpPr>
        <p:spPr>
          <a:xfrm>
            <a:off x="5624623" y="5340719"/>
            <a:ext cx="466318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algn="ctr" defTabSz="914400">
              <a:lnSpc>
                <a:spcPct val="99100"/>
              </a:lnSpc>
              <a:spcBef>
                <a:spcPts val="125"/>
              </a:spcBef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Поля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для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внесения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сведений </a:t>
            </a:r>
            <a:endParaRPr kumimoji="0" lang="ru-RU" sz="20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12700" marR="5080" lvl="0" algn="ctr" defTabSz="914400">
              <a:lnSpc>
                <a:spcPct val="99100"/>
              </a:lnSpc>
              <a:spcBef>
                <a:spcPts val="125"/>
              </a:spcBef>
              <a:defRPr/>
            </a:pPr>
            <a:r>
              <a:rPr kumimoji="0" lang="ru-RU" sz="2000" b="0" i="0" u="none" strike="noStrike" kern="1200" cap="none" spc="-4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досрочном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завершении 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участником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</a:t>
            </a:r>
            <a:r>
              <a:rPr lang="ru-RU" sz="2000" dirty="0">
                <a:latin typeface="Lucida Console" panose="020B0609040504020204" pitchFamily="49" charset="0"/>
              </a:rPr>
              <a:t> Символ («Х»)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(заполняется</a:t>
            </a:r>
            <a:r>
              <a:rPr kumimoji="0" lang="ru-RU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000" b="1" spc="-2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Э</a:t>
            </a:r>
            <a:r>
              <a:rPr kumimoji="0" lang="ru-RU" sz="2000" b="1" i="0" u="none" strike="noStrike" kern="1200" cap="none" spc="-2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кспертом</a:t>
            </a: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9345806" y="940742"/>
            <a:ext cx="2700670" cy="1410852"/>
          </a:xfrm>
          <a:prstGeom prst="rect">
            <a:avLst/>
          </a:prstGeom>
          <a:solidFill>
            <a:srgbClr val="E6D59F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443865" marR="5080" lvl="0" indent="-431800" algn="ctr" defTabSz="914400">
              <a:lnSpc>
                <a:spcPts val="2590"/>
              </a:lnSpc>
              <a:spcBef>
                <a:spcPts val="1015"/>
              </a:spcBef>
              <a:tabLst>
                <a:tab pos="444500" algn="l"/>
              </a:tabLst>
              <a:defRPr/>
            </a:pPr>
            <a:r>
              <a:rPr lang="ru-RU" b="1" spc="-2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ВАЖНО! </a:t>
            </a:r>
          </a:p>
          <a:p>
            <a:pPr marL="443865" marR="5080" lvl="0" indent="-431800" algn="ctr" defTabSz="914400">
              <a:lnSpc>
                <a:spcPts val="2590"/>
              </a:lnSpc>
              <a:spcBef>
                <a:spcPts val="1015"/>
              </a:spcBef>
              <a:tabLst>
                <a:tab pos="444500" algn="l"/>
              </a:tabLst>
              <a:defRPr/>
            </a:pPr>
            <a:r>
              <a:rPr lang="ru-RU" spc="-1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Копирование бланков</a:t>
            </a:r>
          </a:p>
          <a:p>
            <a:pPr marL="443865" marR="5080" lvl="0" indent="-431800" algn="ctr" defTabSz="914400">
              <a:lnSpc>
                <a:spcPts val="2590"/>
              </a:lnSpc>
              <a:spcBef>
                <a:spcPts val="1015"/>
              </a:spcBef>
              <a:tabLst>
                <a:tab pos="444500" algn="l"/>
              </a:tabLst>
              <a:defRPr/>
            </a:pPr>
            <a:r>
              <a:rPr lang="ru-RU" spc="-1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не допускается!</a:t>
            </a:r>
            <a:endParaRPr lang="ru-RU" dirty="0">
              <a:solidFill>
                <a:srgbClr val="C00000"/>
              </a:solidFill>
              <a:latin typeface="Lucida Console" panose="020B0609040504020204" pitchFamily="49" charset="0"/>
              <a:cs typeface="Times New Roman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37400BEF-F2B0-EC0C-D4CD-D4940413847B}"/>
              </a:ext>
            </a:extLst>
          </p:cNvPr>
          <p:cNvSpPr/>
          <p:nvPr/>
        </p:nvSpPr>
        <p:spPr>
          <a:xfrm>
            <a:off x="1521008" y="8068391"/>
            <a:ext cx="4657060" cy="352936"/>
          </a:xfrm>
          <a:custGeom>
            <a:avLst/>
            <a:gdLst/>
            <a:ahLst/>
            <a:cxnLst/>
            <a:rect l="l" t="t" r="r" b="b"/>
            <a:pathLst>
              <a:path w="4152900" h="266700">
                <a:moveTo>
                  <a:pt x="0" y="266700"/>
                </a:moveTo>
                <a:lnTo>
                  <a:pt x="4152900" y="266700"/>
                </a:lnTo>
                <a:lnTo>
                  <a:pt x="41529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5418" y="822960"/>
            <a:ext cx="932177" cy="117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354" t="16482" r="48333" b="9074"/>
          <a:stretch/>
        </p:blipFill>
        <p:spPr>
          <a:xfrm>
            <a:off x="197955" y="138911"/>
            <a:ext cx="4820467" cy="6659202"/>
          </a:xfrm>
          <a:prstGeom prst="rect">
            <a:avLst/>
          </a:prstGeom>
        </p:spPr>
      </p:pic>
      <p:sp>
        <p:nvSpPr>
          <p:cNvPr id="13" name="object 15">
            <a:extLst>
              <a:ext uri="{FF2B5EF4-FFF2-40B4-BE49-F238E27FC236}">
                <a16:creationId xmlns:a16="http://schemas.microsoft.com/office/drawing/2014/main" id="{7130204F-ADE8-5387-6835-568F30A7E7C3}"/>
              </a:ext>
            </a:extLst>
          </p:cNvPr>
          <p:cNvSpPr/>
          <p:nvPr/>
        </p:nvSpPr>
        <p:spPr>
          <a:xfrm>
            <a:off x="247180" y="211708"/>
            <a:ext cx="4805916" cy="2336306"/>
          </a:xfrm>
          <a:custGeom>
            <a:avLst/>
            <a:gdLst/>
            <a:ahLst/>
            <a:cxnLst/>
            <a:rect l="l" t="t" r="r" b="b"/>
            <a:pathLst>
              <a:path w="4168140" h="2052955">
                <a:moveTo>
                  <a:pt x="0" y="2052827"/>
                </a:moveTo>
                <a:lnTo>
                  <a:pt x="4168140" y="2052827"/>
                </a:lnTo>
                <a:lnTo>
                  <a:pt x="4168140" y="0"/>
                </a:lnTo>
                <a:lnTo>
                  <a:pt x="0" y="0"/>
                </a:lnTo>
                <a:lnTo>
                  <a:pt x="0" y="2052827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0F72DB5E-3C8E-1F28-5290-C0DAE67C21AA}"/>
              </a:ext>
            </a:extLst>
          </p:cNvPr>
          <p:cNvSpPr/>
          <p:nvPr/>
        </p:nvSpPr>
        <p:spPr>
          <a:xfrm>
            <a:off x="356426" y="2558457"/>
            <a:ext cx="4587423" cy="3548393"/>
          </a:xfrm>
          <a:custGeom>
            <a:avLst/>
            <a:gdLst/>
            <a:ahLst/>
            <a:cxnLst/>
            <a:rect l="l" t="t" r="r" b="b"/>
            <a:pathLst>
              <a:path w="4152900" h="3194685">
                <a:moveTo>
                  <a:pt x="0" y="3194304"/>
                </a:moveTo>
                <a:lnTo>
                  <a:pt x="4152900" y="3194304"/>
                </a:lnTo>
                <a:lnTo>
                  <a:pt x="4152900" y="0"/>
                </a:lnTo>
                <a:lnTo>
                  <a:pt x="0" y="0"/>
                </a:lnTo>
                <a:lnTo>
                  <a:pt x="0" y="3194304"/>
                </a:lnTo>
                <a:close/>
              </a:path>
            </a:pathLst>
          </a:custGeom>
          <a:ln w="28956">
            <a:solidFill>
              <a:srgbClr val="AB303B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D1F74E68-C5B4-0FB7-B939-A7BB15C97034}"/>
              </a:ext>
            </a:extLst>
          </p:cNvPr>
          <p:cNvSpPr txBox="1"/>
          <p:nvPr/>
        </p:nvSpPr>
        <p:spPr>
          <a:xfrm>
            <a:off x="225806" y="1175985"/>
            <a:ext cx="5701791" cy="5512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</a:t>
            </a:r>
            <a:r>
              <a:rPr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верхней</a:t>
            </a:r>
            <a:r>
              <a:rPr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</a:t>
            </a:r>
            <a:r>
              <a:rPr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регистрационной</a:t>
            </a:r>
            <a:r>
              <a:rPr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)</a:t>
            </a:r>
            <a:r>
              <a:rPr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части</a:t>
            </a:r>
            <a:r>
              <a:rPr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1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бланка</a:t>
            </a:r>
            <a:r>
              <a:rPr lang="ru-RU" spc="-1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endParaRPr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12700" defTabSz="914400"/>
            <a:r>
              <a:rPr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заполняются</a:t>
            </a:r>
            <a:r>
              <a:rPr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следующие</a:t>
            </a:r>
            <a:r>
              <a:rPr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5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поля</a:t>
            </a:r>
            <a:r>
              <a:rPr spc="-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:</a:t>
            </a:r>
            <a:endParaRPr lang="ru-RU" spc="-5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12700" defTabSz="914400"/>
            <a:endParaRPr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355600" indent="-342900" defTabSz="914400"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Регион</a:t>
            </a:r>
            <a:endParaRPr lang="ru-RU" sz="1600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298450" indent="-285750" defTabSz="914400"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Место </a:t>
            </a:r>
            <a:r>
              <a:rPr lang="ru-RU" sz="1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проведения</a:t>
            </a:r>
          </a:p>
          <a:p>
            <a:pPr marL="12700" defTabSz="914400">
              <a:spcBef>
                <a:spcPts val="210"/>
              </a:spcBef>
              <a:tabLst>
                <a:tab pos="354965" algn="l"/>
                <a:tab pos="355600" algn="l"/>
              </a:tabLst>
            </a:pPr>
            <a:r>
              <a:rPr lang="ru-RU"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(код </a:t>
            </a:r>
            <a:r>
              <a:rPr lang="ru-RU" sz="120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ОО,где</a:t>
            </a:r>
            <a:r>
              <a:rPr lang="ru-RU" sz="12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участник проходит ИС)</a:t>
            </a:r>
          </a:p>
          <a:p>
            <a:pPr marL="298450" indent="-285750" defTabSz="914400"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Дата проведения </a:t>
            </a:r>
            <a:r>
              <a:rPr lang="ru-RU" sz="12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(ДД-ММ-ГГ)</a:t>
            </a:r>
            <a:endParaRPr sz="1200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298450" marR="349885" indent="-285750" defTabSz="914400"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4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Код</a:t>
            </a:r>
            <a:r>
              <a:rPr sz="1600" spc="-4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образовательного </a:t>
            </a:r>
            <a:r>
              <a:rPr sz="160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учреждения</a:t>
            </a: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endParaRPr lang="ru-RU" sz="1600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12700" marR="349885" defTabSz="914400">
              <a:spcBef>
                <a:spcPts val="204"/>
              </a:spcBef>
              <a:tabLst>
                <a:tab pos="354965" algn="l"/>
                <a:tab pos="355600" algn="l"/>
              </a:tabLst>
            </a:pPr>
            <a:r>
              <a:rPr lang="ru-RU"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ОО </a:t>
            </a:r>
            <a:r>
              <a:rPr sz="1200"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где </a:t>
            </a:r>
            <a:r>
              <a:rPr sz="12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обучается </a:t>
            </a:r>
            <a:r>
              <a:rPr sz="1200" spc="-3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участник</a:t>
            </a:r>
            <a:r>
              <a:rPr sz="1200" spc="-2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r>
              <a:rPr sz="16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)</a:t>
            </a:r>
            <a:endParaRPr sz="16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298450" indent="-285750" defTabSz="914400">
              <a:spcBef>
                <a:spcPts val="1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Номер </a:t>
            </a: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</a:t>
            </a:r>
            <a:r>
              <a:rPr sz="1600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буква</a:t>
            </a:r>
            <a:r>
              <a:rPr sz="1600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класса</a:t>
            </a:r>
            <a:r>
              <a:rPr sz="1600"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</a:t>
            </a:r>
            <a:r>
              <a:rPr sz="12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если</a:t>
            </a:r>
            <a:r>
              <a:rPr sz="12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есть</a:t>
            </a:r>
            <a:r>
              <a:rPr sz="16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)</a:t>
            </a:r>
            <a:endParaRPr sz="16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298450" indent="-285750" defTabSz="914400"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Номер</a:t>
            </a:r>
            <a:r>
              <a:rPr sz="1600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аудитории</a:t>
            </a:r>
            <a:endParaRPr sz="16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298450" indent="-285750" defTabSz="914400"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1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Номер</a:t>
            </a:r>
            <a:r>
              <a:rPr sz="16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варианта</a:t>
            </a:r>
            <a:endParaRPr lang="ru-RU" sz="1600" spc="1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12700" defTabSz="914400">
              <a:spcBef>
                <a:spcPts val="204"/>
              </a:spcBef>
              <a:tabLst>
                <a:tab pos="354965" algn="l"/>
                <a:tab pos="355600" algn="l"/>
              </a:tabLst>
            </a:pPr>
            <a:r>
              <a:rPr lang="ru-RU" sz="1600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</a:t>
            </a:r>
            <a:r>
              <a:rPr sz="1200" spc="-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номер</a:t>
            </a:r>
            <a:r>
              <a:rPr sz="1200" spc="-2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варианта</a:t>
            </a:r>
            <a:r>
              <a:rPr sz="12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указан</a:t>
            </a:r>
            <a:r>
              <a:rPr sz="12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на</a:t>
            </a:r>
            <a:r>
              <a:rPr sz="1200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листах</a:t>
            </a:r>
            <a:r>
              <a:rPr sz="1200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с </a:t>
            </a:r>
            <a:r>
              <a:rPr sz="120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заданиями</a:t>
            </a:r>
            <a:r>
              <a:rPr lang="ru-RU" sz="12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КИМ</a:t>
            </a: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)</a:t>
            </a:r>
          </a:p>
          <a:p>
            <a:pPr marL="298450" indent="-285750" defTabSz="914400">
              <a:lnSpc>
                <a:spcPts val="216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1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Подпись</a:t>
            </a:r>
            <a:r>
              <a:rPr sz="1600" spc="-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участника</a:t>
            </a:r>
            <a:r>
              <a:rPr sz="1600"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аттестации</a:t>
            </a:r>
            <a:r>
              <a:rPr sz="1600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endParaRPr lang="ru-RU" sz="1600" spc="-35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12700" defTabSz="914400">
              <a:lnSpc>
                <a:spcPts val="2160"/>
              </a:lnSpc>
              <a:spcBef>
                <a:spcPts val="204"/>
              </a:spcBef>
              <a:tabLst>
                <a:tab pos="354965" algn="l"/>
                <a:tab pos="355600" algn="l"/>
              </a:tabLst>
            </a:pPr>
            <a:r>
              <a:rPr lang="ru-RU" sz="1600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3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</a:t>
            </a:r>
            <a:r>
              <a:rPr sz="120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должна</a:t>
            </a:r>
            <a:r>
              <a:rPr sz="1200"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spc="-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помещаться</a:t>
            </a:r>
            <a:r>
              <a:rPr lang="ru-RU"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</a:t>
            </a:r>
            <a:r>
              <a:rPr sz="1200" spc="-1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отведенном</a:t>
            </a:r>
            <a:r>
              <a:rPr sz="1200"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для</a:t>
            </a:r>
            <a:r>
              <a:rPr sz="12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нее</a:t>
            </a:r>
            <a:r>
              <a:rPr sz="12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поле</a:t>
            </a:r>
            <a:r>
              <a:rPr sz="14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)</a:t>
            </a:r>
            <a:endParaRPr sz="14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298450" indent="-285750" defTabSz="9144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Фамилия</a:t>
            </a:r>
          </a:p>
          <a:p>
            <a:pPr marL="298450" indent="-285750" defTabSz="914400"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Имя</a:t>
            </a:r>
            <a:endParaRPr sz="16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298450" indent="-285750" defTabSz="914400"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Отчество</a:t>
            </a:r>
            <a:r>
              <a:rPr sz="1600" spc="-3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при</a:t>
            </a:r>
            <a:r>
              <a:rPr sz="1200" spc="-3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наличии</a:t>
            </a: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)</a:t>
            </a:r>
          </a:p>
          <a:p>
            <a:pPr marL="298450" indent="-285750" defTabSz="914400"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Реквизиты</a:t>
            </a:r>
            <a:r>
              <a:rPr sz="1600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документа,</a:t>
            </a:r>
            <a:r>
              <a:rPr sz="1600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удостоверяющего</a:t>
            </a:r>
            <a:r>
              <a:rPr sz="1600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личность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96" y="333153"/>
            <a:ext cx="8596668" cy="1320800"/>
          </a:xfrm>
        </p:spPr>
        <p:txBody>
          <a:bodyPr/>
          <a:lstStyle/>
          <a:p>
            <a:r>
              <a:rPr kumimoji="0" lang="ru-RU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Регистрационная</a:t>
            </a:r>
            <a:r>
              <a:rPr kumimoji="0" lang="ru-RU" sz="2800" b="1" i="0" u="none" strike="noStrike" kern="0" cap="none" spc="15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часть</a:t>
            </a:r>
            <a:r>
              <a:rPr kumimoji="0" lang="ru-RU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800" b="1" i="0" u="none" strike="noStrike" kern="0" cap="none" spc="-25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бланка</a:t>
            </a:r>
            <a:endParaRPr lang="ru-RU" dirty="0">
              <a:latin typeface="Lucida Console" panose="020B0609040504020204" pitchFamily="49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0361152-43C4-9216-8335-66B9572CD0DE}"/>
              </a:ext>
            </a:extLst>
          </p:cNvPr>
          <p:cNvSpPr txBox="1"/>
          <p:nvPr/>
        </p:nvSpPr>
        <p:spPr>
          <a:xfrm>
            <a:off x="5927597" y="4874514"/>
            <a:ext cx="6099175" cy="1168910"/>
          </a:xfrm>
          <a:prstGeom prst="rect">
            <a:avLst/>
          </a:prstGeom>
          <a:solidFill>
            <a:srgbClr val="E1EFD9"/>
          </a:solidFill>
          <a:ln w="19811">
            <a:solidFill>
              <a:srgbClr val="00AF5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6520" marR="90805" algn="ctr" defTabSz="914400">
              <a:spcBef>
                <a:spcPts val="295"/>
              </a:spcBef>
            </a:pPr>
            <a:r>
              <a:rPr i="1" spc="-5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При</a:t>
            </a:r>
            <a:r>
              <a:rPr i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печати</a:t>
            </a:r>
            <a:r>
              <a:rPr i="1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2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бланков</a:t>
            </a:r>
            <a:r>
              <a:rPr i="1" spc="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r>
              <a:rPr i="1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1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некоторые</a:t>
            </a:r>
            <a:r>
              <a:rPr i="1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поля</a:t>
            </a:r>
            <a:r>
              <a:rPr i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2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бланка</a:t>
            </a:r>
            <a:r>
              <a:rPr i="1" spc="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endParaRPr lang="ru-RU" i="1" spc="15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96520" marR="90805" algn="ctr" defTabSz="914400">
              <a:spcBef>
                <a:spcPts val="295"/>
              </a:spcBef>
            </a:pPr>
            <a:r>
              <a:rPr lang="ru-RU" i="1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я</a:t>
            </a:r>
            <a:r>
              <a:rPr i="1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вляются</a:t>
            </a:r>
            <a:r>
              <a:rPr lang="ru-RU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1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предзаполненными</a:t>
            </a:r>
            <a:r>
              <a:rPr i="1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endParaRPr lang="ru-RU" i="1" dirty="0" smtClean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algn="ctr" defTabSz="914400">
              <a:lnSpc>
                <a:spcPts val="2135"/>
              </a:lnSpc>
            </a:pPr>
            <a:r>
              <a:rPr i="1" spc="-3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(</a:t>
            </a:r>
            <a:r>
              <a:rPr i="1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код</a:t>
            </a:r>
            <a:r>
              <a:rPr i="1" spc="2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работы,</a:t>
            </a:r>
            <a:r>
              <a:rPr i="1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4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код</a:t>
            </a:r>
            <a:r>
              <a:rPr i="1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вида</a:t>
            </a:r>
            <a:r>
              <a:rPr i="1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работы,</a:t>
            </a:r>
            <a:endParaRPr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algn="ctr" defTabSz="914400">
              <a:lnSpc>
                <a:spcPts val="2135"/>
              </a:lnSpc>
            </a:pPr>
            <a:r>
              <a:rPr i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наименование</a:t>
            </a:r>
            <a:r>
              <a:rPr i="1" spc="-3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вида</a:t>
            </a:r>
            <a:r>
              <a:rPr i="1" spc="-2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работы)</a:t>
            </a:r>
            <a:endParaRPr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8509" t="34212" r="9912" b="38771"/>
          <a:stretch/>
        </p:blipFill>
        <p:spPr>
          <a:xfrm>
            <a:off x="6089605" y="913083"/>
            <a:ext cx="5775158" cy="27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8483" y="154466"/>
            <a:ext cx="1161075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kern="0" spc="-15" dirty="0">
                <a:solidFill>
                  <a:srgbClr val="AB303B"/>
                </a:solidFill>
                <a:latin typeface="Lucida Console" panose="020B0609040504020204" pitchFamily="49" charset="0"/>
                <a:cs typeface="Times New Roman"/>
              </a:rPr>
              <a:t>Основные правила заполнения бланка </a:t>
            </a:r>
            <a:r>
              <a:rPr lang="ru-RU" sz="2800" b="1" kern="0" spc="-15" dirty="0" smtClean="0">
                <a:solidFill>
                  <a:srgbClr val="AB303B"/>
                </a:solidFill>
                <a:latin typeface="Lucida Console" panose="020B0609040504020204" pitchFamily="49" charset="0"/>
                <a:cs typeface="Times New Roman"/>
              </a:rPr>
              <a:t/>
            </a:r>
            <a:br>
              <a:rPr lang="ru-RU" sz="2800" b="1" kern="0" spc="-15" dirty="0" smtClean="0">
                <a:solidFill>
                  <a:srgbClr val="AB303B"/>
                </a:solidFill>
                <a:latin typeface="Lucida Console" panose="020B0609040504020204" pitchFamily="49" charset="0"/>
                <a:cs typeface="Times New Roman"/>
              </a:rPr>
            </a:br>
            <a:r>
              <a:rPr lang="ru-RU" sz="2800" b="1" kern="0" spc="-15" dirty="0" smtClean="0">
                <a:solidFill>
                  <a:srgbClr val="AB303B"/>
                </a:solidFill>
                <a:latin typeface="Lucida Console" panose="020B0609040504020204" pitchFamily="49" charset="0"/>
                <a:cs typeface="Times New Roman"/>
              </a:rPr>
              <a:t>итогового </a:t>
            </a:r>
            <a:r>
              <a:rPr lang="ru-RU" sz="2800" b="1" kern="0" spc="-15" dirty="0">
                <a:solidFill>
                  <a:srgbClr val="AB303B"/>
                </a:solidFill>
                <a:latin typeface="Lucida Console" panose="020B0609040504020204" pitchFamily="49" charset="0"/>
                <a:cs typeface="Times New Roman"/>
              </a:rPr>
              <a:t>собеседования</a:t>
            </a:r>
            <a:endParaRPr sz="2800" spc="-25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96" y="1997081"/>
            <a:ext cx="53926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Участник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ИС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должен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5" dirty="0">
                <a:latin typeface="Lucida Console" panose="020B0609040504020204" pitchFamily="49" charset="0"/>
                <a:cs typeface="Times New Roman"/>
              </a:rPr>
              <a:t>вписывать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 каждую 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5" dirty="0">
                <a:latin typeface="Lucida Console" panose="020B0609040504020204" pitchFamily="49" charset="0"/>
                <a:cs typeface="Times New Roman"/>
              </a:rPr>
              <a:t>цифру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и</a:t>
            </a:r>
            <a:r>
              <a:rPr lang="ru-RU" sz="16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30" dirty="0">
                <a:latin typeface="Lucida Console" panose="020B0609040504020204" pitchFamily="49" charset="0"/>
                <a:cs typeface="Times New Roman"/>
              </a:rPr>
              <a:t>букву</a:t>
            </a:r>
            <a:r>
              <a:rPr lang="ru-RU" sz="1600" spc="-2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во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всех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заполняемых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полях </a:t>
            </a:r>
            <a:r>
              <a:rPr lang="ru-RU" sz="1600" spc="-434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регистрационной</a:t>
            </a:r>
            <a:r>
              <a:rPr lang="ru-RU" sz="1600" spc="4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части</a:t>
            </a:r>
            <a:r>
              <a:rPr lang="ru-RU" sz="1600" spc="42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5" dirty="0">
                <a:latin typeface="Lucida Console" panose="020B0609040504020204" pitchFamily="49" charset="0"/>
                <a:cs typeface="Times New Roman"/>
              </a:rPr>
              <a:t>бланка,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 smtClean="0">
                <a:latin typeface="Lucida Console" panose="020B0609040504020204" pitchFamily="49" charset="0"/>
                <a:cs typeface="Times New Roman"/>
              </a:rPr>
              <a:t>тщательно </a:t>
            </a:r>
            <a:r>
              <a:rPr lang="ru-RU" sz="1600" spc="-100" dirty="0" smtClean="0">
                <a:latin typeface="Lucida Console" panose="020B0609040504020204" pitchFamily="49" charset="0"/>
                <a:cs typeface="Times New Roman"/>
              </a:rPr>
              <a:t>к</a:t>
            </a:r>
            <a:r>
              <a:rPr lang="ru-RU" sz="1600" dirty="0" smtClean="0">
                <a:latin typeface="Lucida Console" panose="020B0609040504020204" pitchFamily="49" charset="0"/>
                <a:cs typeface="Times New Roman"/>
              </a:rPr>
              <a:t>оп</a:t>
            </a:r>
            <a:r>
              <a:rPr lang="ru-RU" sz="1600" spc="-10" dirty="0" smtClean="0">
                <a:latin typeface="Lucida Console" panose="020B0609040504020204" pitchFamily="49" charset="0"/>
                <a:cs typeface="Times New Roman"/>
              </a:rPr>
              <a:t>и</a:t>
            </a:r>
            <a:r>
              <a:rPr lang="ru-RU" sz="1600" spc="-25" dirty="0" smtClean="0">
                <a:latin typeface="Lucida Console" panose="020B0609040504020204" pitchFamily="49" charset="0"/>
                <a:cs typeface="Times New Roman"/>
              </a:rPr>
              <a:t>ру</a:t>
            </a:r>
            <a:r>
              <a:rPr lang="ru-RU" sz="1600" dirty="0" smtClean="0">
                <a:latin typeface="Lucida Console" panose="020B0609040504020204" pitchFamily="49" charset="0"/>
                <a:cs typeface="Times New Roman"/>
              </a:rPr>
              <a:t>я </a:t>
            </a:r>
            <a:r>
              <a:rPr lang="ru-RU" sz="1600" spc="5" dirty="0" smtClean="0">
                <a:latin typeface="Lucida Console" panose="020B0609040504020204" pitchFamily="49" charset="0"/>
                <a:cs typeface="Times New Roman"/>
              </a:rPr>
              <a:t>е</a:t>
            </a:r>
            <a:r>
              <a:rPr lang="ru-RU" sz="1600" dirty="0" smtClean="0">
                <a:latin typeface="Lucida Console" panose="020B0609040504020204" pitchFamily="49" charset="0"/>
                <a:cs typeface="Times New Roman"/>
              </a:rPr>
              <a:t>е </a:t>
            </a:r>
            <a:r>
              <a:rPr lang="ru-RU" sz="1600" spc="-5" dirty="0" smtClean="0">
                <a:latin typeface="Lucida Console" panose="020B0609040504020204" pitchFamily="49" charset="0"/>
                <a:cs typeface="Times New Roman"/>
              </a:rPr>
              <a:t>н</a:t>
            </a:r>
            <a:r>
              <a:rPr lang="ru-RU" sz="1600" spc="-25" dirty="0" smtClean="0">
                <a:latin typeface="Lucida Console" panose="020B0609040504020204" pitchFamily="49" charset="0"/>
                <a:cs typeface="Times New Roman"/>
              </a:rPr>
              <a:t>а</a:t>
            </a:r>
            <a:r>
              <a:rPr lang="ru-RU" sz="1600" spc="-5" dirty="0" smtClean="0">
                <a:latin typeface="Lucida Console" panose="020B0609040504020204" pitchFamily="49" charset="0"/>
                <a:cs typeface="Times New Roman"/>
              </a:rPr>
              <a:t>п</a:t>
            </a:r>
            <a:r>
              <a:rPr lang="ru-RU" sz="1600" spc="-10" dirty="0" smtClean="0">
                <a:latin typeface="Lucida Console" panose="020B0609040504020204" pitchFamily="49" charset="0"/>
                <a:cs typeface="Times New Roman"/>
              </a:rPr>
              <a:t>и</a:t>
            </a:r>
            <a:r>
              <a:rPr lang="ru-RU" sz="1600" spc="25" dirty="0" smtClean="0">
                <a:latin typeface="Lucida Console" panose="020B0609040504020204" pitchFamily="49" charset="0"/>
                <a:cs typeface="Times New Roman"/>
              </a:rPr>
              <a:t>с</a:t>
            </a:r>
            <a:r>
              <a:rPr lang="ru-RU" sz="1600" dirty="0" smtClean="0">
                <a:latin typeface="Lucida Console" panose="020B0609040504020204" pitchFamily="49" charset="0"/>
                <a:cs typeface="Times New Roman"/>
              </a:rPr>
              <a:t>а</a:t>
            </a:r>
            <a:r>
              <a:rPr lang="ru-RU" sz="1600" spc="-15" dirty="0" smtClean="0">
                <a:latin typeface="Lucida Console" panose="020B0609040504020204" pitchFamily="49" charset="0"/>
                <a:cs typeface="Times New Roman"/>
              </a:rPr>
              <a:t>н</a:t>
            </a:r>
            <a:r>
              <a:rPr lang="ru-RU" sz="1600" spc="-5" dirty="0" smtClean="0">
                <a:latin typeface="Lucida Console" panose="020B0609040504020204" pitchFamily="49" charset="0"/>
                <a:cs typeface="Times New Roman"/>
              </a:rPr>
              <a:t>ие из образца</a:t>
            </a:r>
          </a:p>
          <a:p>
            <a:endParaRPr lang="ru-RU" sz="1600" spc="-5" dirty="0" smtClean="0">
              <a:latin typeface="Lucida Console" panose="020B0609040504020204" pitchFamily="49" charset="0"/>
              <a:cs typeface="Times New Roman"/>
            </a:endParaRPr>
          </a:p>
          <a:p>
            <a:endParaRPr lang="ru-RU" sz="1600" spc="-5" dirty="0" smtClean="0">
              <a:latin typeface="Lucida Console" panose="020B0609040504020204" pitchFamily="49" charset="0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spc="-5" dirty="0" smtClean="0">
                <a:latin typeface="Lucida Console" panose="020B0609040504020204" pitchFamily="49" charset="0"/>
                <a:cs typeface="Times New Roman"/>
              </a:rPr>
              <a:t>Заполнение каждого поля начинается с первой позиции </a:t>
            </a:r>
          </a:p>
          <a:p>
            <a:endParaRPr lang="ru-RU" sz="1600" spc="-5" dirty="0" smtClean="0">
              <a:latin typeface="Lucida Console" panose="020B0609040504020204" pitchFamily="49" charset="0"/>
              <a:cs typeface="Times New Roman"/>
            </a:endParaRPr>
          </a:p>
          <a:p>
            <a:endParaRPr lang="ru-RU" sz="1600" spc="-5" dirty="0" smtClean="0">
              <a:latin typeface="Lucida Console" panose="020B0609040504020204" pitchFamily="49" charset="0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Lucida Console" panose="020B0609040504020204" pitchFamily="49" charset="0"/>
                <a:cs typeface="Times New Roman"/>
              </a:rPr>
              <a:t>Если</a:t>
            </a:r>
            <a:r>
              <a:rPr lang="ru-RU" sz="1600" spc="5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участник</a:t>
            </a:r>
            <a:r>
              <a:rPr lang="ru-RU" sz="16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не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имеет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информации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для </a:t>
            </a:r>
            <a:r>
              <a:rPr lang="ru-RU" sz="16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заполнения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поля,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он</a:t>
            </a:r>
            <a:r>
              <a:rPr lang="ru-RU" sz="16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5" dirty="0">
                <a:latin typeface="Lucida Console" panose="020B0609040504020204" pitchFamily="49" charset="0"/>
                <a:cs typeface="Times New Roman"/>
              </a:rPr>
              <a:t>должен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5" dirty="0">
                <a:latin typeface="Lucida Console" panose="020B0609040504020204" pitchFamily="49" charset="0"/>
                <a:cs typeface="Times New Roman"/>
              </a:rPr>
              <a:t>оставить</a:t>
            </a:r>
            <a:r>
              <a:rPr lang="ru-RU" sz="1600" spc="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20" dirty="0">
                <a:latin typeface="Lucida Console" panose="020B0609040504020204" pitchFamily="49" charset="0"/>
                <a:cs typeface="Times New Roman"/>
              </a:rPr>
              <a:t>его </a:t>
            </a:r>
            <a:r>
              <a:rPr lang="ru-RU" sz="1600" spc="-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пустым</a:t>
            </a:r>
            <a:r>
              <a:rPr lang="ru-RU" sz="1600" spc="-3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(не</a:t>
            </a:r>
            <a:r>
              <a:rPr lang="ru-RU"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>
                <a:latin typeface="Lucida Console" panose="020B0609040504020204" pitchFamily="49" charset="0"/>
                <a:cs typeface="Times New Roman"/>
              </a:rPr>
              <a:t>делать</a:t>
            </a:r>
            <a:r>
              <a:rPr lang="ru-RU" sz="16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20" dirty="0">
                <a:latin typeface="Lucida Console" panose="020B0609040504020204" pitchFamily="49" charset="0"/>
                <a:cs typeface="Times New Roman"/>
              </a:rPr>
              <a:t>прочерков)</a:t>
            </a:r>
            <a:endParaRPr lang="ru-RU" sz="1600" dirty="0">
              <a:latin typeface="Lucida Console" panose="020B0609040504020204" pitchFamily="49" charset="0"/>
              <a:cs typeface="Times New Roman"/>
            </a:endParaRPr>
          </a:p>
          <a:p>
            <a:endParaRPr lang="ru-RU" dirty="0">
              <a:latin typeface="Lucida Console" panose="020B0609040504020204" pitchFamily="49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669951" y="4502737"/>
            <a:ext cx="601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>
                <a:latin typeface="Lucida Console" panose="020B0609040504020204" pitchFamily="49" charset="0"/>
                <a:cs typeface="Times New Roman"/>
              </a:rPr>
              <a:t>Категорически</a:t>
            </a:r>
            <a:r>
              <a:rPr lang="ru-RU" sz="1400" b="1" spc="-3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b="1" spc="-5" dirty="0">
                <a:latin typeface="Lucida Console" panose="020B0609040504020204" pitchFamily="49" charset="0"/>
                <a:cs typeface="Times New Roman"/>
              </a:rPr>
              <a:t>запрещается:</a:t>
            </a:r>
            <a:endParaRPr lang="ru-RU" sz="1400" dirty="0">
              <a:latin typeface="Lucida Console" panose="020B0609040504020204" pitchFamily="49" charset="0"/>
              <a:cs typeface="Times New Roman"/>
            </a:endParaRPr>
          </a:p>
          <a:p>
            <a:pPr marR="5080" algn="ctr">
              <a:lnSpc>
                <a:spcPct val="100000"/>
              </a:lnSpc>
            </a:pP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Делать</a:t>
            </a:r>
            <a:r>
              <a:rPr lang="ru-RU" sz="1400" dirty="0">
                <a:latin typeface="Lucida Console" panose="020B0609040504020204" pitchFamily="49" charset="0"/>
                <a:cs typeface="Times New Roman"/>
              </a:rPr>
              <a:t> в</a:t>
            </a:r>
            <a:r>
              <a:rPr lang="ru-RU" sz="14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полях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20" dirty="0">
                <a:latin typeface="Lucida Console" panose="020B0609040504020204" pitchFamily="49" charset="0"/>
                <a:cs typeface="Times New Roman"/>
              </a:rPr>
              <a:t>бланков,</a:t>
            </a:r>
            <a:r>
              <a:rPr lang="ru-RU" sz="1400" spc="-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вне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полей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25" dirty="0">
                <a:latin typeface="Lucida Console" panose="020B0609040504020204" pitchFamily="49" charset="0"/>
                <a:cs typeface="Times New Roman"/>
              </a:rPr>
              <a:t>бланков</a:t>
            </a:r>
            <a:r>
              <a:rPr lang="ru-RU" sz="1400" spc="-2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или</a:t>
            </a:r>
            <a:r>
              <a:rPr lang="ru-RU" sz="1400" dirty="0">
                <a:latin typeface="Lucida Console" panose="020B0609040504020204" pitchFamily="49" charset="0"/>
                <a:cs typeface="Times New Roman"/>
              </a:rPr>
              <a:t> в</a:t>
            </a:r>
            <a:r>
              <a:rPr lang="ru-RU" sz="14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полях, 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заполненных</a:t>
            </a:r>
            <a:r>
              <a:rPr lang="ru-RU" sz="1400" spc="869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dirty="0">
                <a:latin typeface="Lucida Console" panose="020B0609040504020204" pitchFamily="49" charset="0"/>
                <a:cs typeface="Times New Roman"/>
              </a:rPr>
              <a:t>типографским   способом,  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какие-либо</a:t>
            </a:r>
            <a:r>
              <a:rPr lang="ru-RU" sz="1400" spc="869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записи 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dirty="0">
                <a:latin typeface="Lucida Console" panose="020B0609040504020204" pitchFamily="49" charset="0"/>
                <a:cs typeface="Times New Roman"/>
              </a:rPr>
              <a:t>и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 пометки,</a:t>
            </a:r>
            <a:r>
              <a:rPr lang="ru-RU" sz="1400" spc="-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не</a:t>
            </a:r>
            <a:r>
              <a:rPr lang="ru-RU" sz="1400" spc="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5" dirty="0">
                <a:latin typeface="Lucida Console" panose="020B0609040504020204" pitchFamily="49" charset="0"/>
                <a:cs typeface="Times New Roman"/>
              </a:rPr>
              <a:t>относящиеся</a:t>
            </a:r>
            <a:r>
              <a:rPr lang="ru-RU" sz="1400" spc="-2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dirty="0">
                <a:latin typeface="Lucida Console" panose="020B0609040504020204" pitchFamily="49" charset="0"/>
                <a:cs typeface="Times New Roman"/>
              </a:rPr>
              <a:t>к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содержанию полей </a:t>
            </a:r>
            <a:r>
              <a:rPr lang="ru-RU" sz="1400" spc="-20" dirty="0">
                <a:latin typeface="Lucida Console" panose="020B0609040504020204" pitchFamily="49" charset="0"/>
                <a:cs typeface="Times New Roman"/>
              </a:rPr>
              <a:t>бланков.</a:t>
            </a:r>
            <a:endParaRPr lang="ru-RU" sz="1400" dirty="0">
              <a:latin typeface="Lucida Console" panose="020B0609040504020204" pitchFamily="49" charset="0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5" dirty="0">
                <a:latin typeface="Lucida Console" panose="020B0609040504020204" pitchFamily="49" charset="0"/>
                <a:cs typeface="Times New Roman"/>
              </a:rPr>
              <a:t>Использовать</a:t>
            </a:r>
            <a:r>
              <a:rPr lang="ru-RU" sz="1400" spc="127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5" dirty="0">
                <a:latin typeface="Lucida Console" panose="020B0609040504020204" pitchFamily="49" charset="0"/>
                <a:cs typeface="Times New Roman"/>
              </a:rPr>
              <a:t>для</a:t>
            </a:r>
            <a:r>
              <a:rPr lang="ru-RU" sz="1400" spc="128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>
                <a:latin typeface="Lucida Console" panose="020B0609040504020204" pitchFamily="49" charset="0"/>
                <a:cs typeface="Times New Roman"/>
              </a:rPr>
              <a:t>заполнения</a:t>
            </a:r>
            <a:r>
              <a:rPr lang="ru-RU" sz="1400" spc="128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20" dirty="0">
                <a:latin typeface="Lucida Console" panose="020B0609040504020204" pitchFamily="49" charset="0"/>
                <a:cs typeface="Times New Roman"/>
              </a:rPr>
              <a:t>бланков,</a:t>
            </a:r>
            <a:r>
              <a:rPr lang="ru-RU" sz="1400" spc="86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400" spc="-10" dirty="0" smtClean="0">
                <a:latin typeface="Lucida Console" panose="020B0609040504020204" pitchFamily="49" charset="0"/>
                <a:cs typeface="Times New Roman"/>
              </a:rPr>
              <a:t>цветные ручки, карандаш, средства для исправления внесенной в бланки информации (корректор и др.)</a:t>
            </a:r>
            <a:endParaRPr lang="ru-RU" sz="1400" dirty="0">
              <a:latin typeface="Lucida Console" panose="020B0609040504020204" pitchFamily="49" charset="0"/>
              <a:cs typeface="Times New Roman"/>
            </a:endParaRPr>
          </a:p>
          <a:p>
            <a:pPr algn="ctr"/>
            <a:endParaRPr lang="ru-RU" dirty="0">
              <a:latin typeface="Lucida Console" panose="020B0609040504020204" pitchFamily="49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/>
          <a:srcRect l="63645" t="19074" r="2188" b="52778"/>
          <a:stretch/>
        </p:blipFill>
        <p:spPr>
          <a:xfrm>
            <a:off x="5710620" y="1422157"/>
            <a:ext cx="6330315" cy="28275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231773" y="976900"/>
            <a:ext cx="9878060" cy="5461762"/>
            <a:chOff x="1973579" y="1034796"/>
            <a:chExt cx="9878060" cy="5461762"/>
          </a:xfrm>
        </p:grpSpPr>
        <p:sp>
          <p:nvSpPr>
            <p:cNvPr id="18" name="object 18"/>
            <p:cNvSpPr/>
            <p:nvPr/>
          </p:nvSpPr>
          <p:spPr>
            <a:xfrm>
              <a:off x="5383529" y="2676906"/>
              <a:ext cx="6468110" cy="500380"/>
            </a:xfrm>
            <a:custGeom>
              <a:avLst/>
              <a:gdLst/>
              <a:ahLst/>
              <a:cxnLst/>
              <a:rect l="l" t="t" r="r" b="b"/>
              <a:pathLst>
                <a:path w="6468109" h="500380">
                  <a:moveTo>
                    <a:pt x="0" y="499872"/>
                  </a:moveTo>
                  <a:lnTo>
                    <a:pt x="6467856" y="499872"/>
                  </a:lnTo>
                  <a:lnTo>
                    <a:pt x="6467856" y="0"/>
                  </a:lnTo>
                  <a:lnTo>
                    <a:pt x="0" y="0"/>
                  </a:lnTo>
                  <a:lnTo>
                    <a:pt x="0" y="499872"/>
                  </a:lnTo>
                  <a:close/>
                </a:path>
              </a:pathLst>
            </a:custGeom>
            <a:ln w="28956">
              <a:solidFill>
                <a:srgbClr val="9F3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579" y="1034796"/>
              <a:ext cx="3246120" cy="9829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9299" y="1080516"/>
              <a:ext cx="3104388" cy="8412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09393" y="1070610"/>
              <a:ext cx="3124200" cy="861060"/>
            </a:xfrm>
            <a:custGeom>
              <a:avLst/>
              <a:gdLst/>
              <a:ahLst/>
              <a:cxnLst/>
              <a:rect l="l" t="t" r="r" b="b"/>
              <a:pathLst>
                <a:path w="3124200" h="861060">
                  <a:moveTo>
                    <a:pt x="0" y="861060"/>
                  </a:moveTo>
                  <a:lnTo>
                    <a:pt x="3124200" y="861060"/>
                  </a:lnTo>
                  <a:lnTo>
                    <a:pt x="3124200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9F3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69001" y="1953006"/>
              <a:ext cx="442756" cy="723900"/>
            </a:xfrm>
            <a:custGeom>
              <a:avLst/>
              <a:gdLst/>
              <a:ahLst/>
              <a:cxnLst/>
              <a:rect l="l" t="t" r="r" b="b"/>
              <a:pathLst>
                <a:path w="582929" h="618489">
                  <a:moveTo>
                    <a:pt x="59397" y="48769"/>
                  </a:moveTo>
                  <a:lnTo>
                    <a:pt x="45016" y="62328"/>
                  </a:lnTo>
                  <a:lnTo>
                    <a:pt x="567944" y="618236"/>
                  </a:lnTo>
                  <a:lnTo>
                    <a:pt x="582422" y="604647"/>
                  </a:lnTo>
                  <a:lnTo>
                    <a:pt x="59397" y="48769"/>
                  </a:lnTo>
                  <a:close/>
                </a:path>
                <a:path w="582929" h="618489">
                  <a:moveTo>
                    <a:pt x="0" y="0"/>
                  </a:moveTo>
                  <a:lnTo>
                    <a:pt x="24511" y="81661"/>
                  </a:lnTo>
                  <a:lnTo>
                    <a:pt x="45016" y="62328"/>
                  </a:lnTo>
                  <a:lnTo>
                    <a:pt x="36322" y="53086"/>
                  </a:lnTo>
                  <a:lnTo>
                    <a:pt x="50673" y="39497"/>
                  </a:lnTo>
                  <a:lnTo>
                    <a:pt x="69233" y="39497"/>
                  </a:lnTo>
                  <a:lnTo>
                    <a:pt x="80010" y="29337"/>
                  </a:lnTo>
                  <a:lnTo>
                    <a:pt x="0" y="0"/>
                  </a:lnTo>
                  <a:close/>
                </a:path>
                <a:path w="582929" h="618489">
                  <a:moveTo>
                    <a:pt x="50673" y="39497"/>
                  </a:moveTo>
                  <a:lnTo>
                    <a:pt x="36322" y="53086"/>
                  </a:lnTo>
                  <a:lnTo>
                    <a:pt x="45016" y="62328"/>
                  </a:lnTo>
                  <a:lnTo>
                    <a:pt x="59397" y="48769"/>
                  </a:lnTo>
                  <a:lnTo>
                    <a:pt x="50673" y="39497"/>
                  </a:lnTo>
                  <a:close/>
                </a:path>
                <a:path w="582929" h="618489">
                  <a:moveTo>
                    <a:pt x="69233" y="39497"/>
                  </a:moveTo>
                  <a:lnTo>
                    <a:pt x="50673" y="39497"/>
                  </a:lnTo>
                  <a:lnTo>
                    <a:pt x="59397" y="48769"/>
                  </a:lnTo>
                  <a:lnTo>
                    <a:pt x="69233" y="39497"/>
                  </a:lnTo>
                  <a:close/>
                </a:path>
              </a:pathLst>
            </a:custGeom>
            <a:solidFill>
              <a:srgbClr val="9F3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2214" y="4464558"/>
              <a:ext cx="6311265" cy="2032000"/>
            </a:xfrm>
            <a:custGeom>
              <a:avLst/>
              <a:gdLst/>
              <a:ahLst/>
              <a:cxnLst/>
              <a:rect l="l" t="t" r="r" b="b"/>
              <a:pathLst>
                <a:path w="6311265" h="2032000">
                  <a:moveTo>
                    <a:pt x="0" y="2031492"/>
                  </a:moveTo>
                  <a:lnTo>
                    <a:pt x="6310884" y="2031492"/>
                  </a:lnTo>
                  <a:lnTo>
                    <a:pt x="6310884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19812">
              <a:solidFill>
                <a:srgbClr val="9F3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13" y="0"/>
            <a:ext cx="12192000" cy="6702551"/>
            <a:chOff x="0" y="0"/>
            <a:chExt cx="12192000" cy="6702551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957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6101" y="1162811"/>
              <a:ext cx="5183017" cy="55397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11163" y="1187907"/>
            <a:ext cx="5106268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73709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10" dirty="0" err="1" smtClean="0">
                <a:latin typeface="Lucida Console" panose="020B0609040504020204" pitchFamily="49" charset="0"/>
                <a:cs typeface="Times New Roman"/>
              </a:rPr>
              <a:t>Поля</a:t>
            </a:r>
            <a:r>
              <a:rPr sz="1600" spc="-10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заполняются </a:t>
            </a:r>
            <a:r>
              <a:rPr sz="1600" spc="-5" dirty="0" err="1">
                <a:latin typeface="Lucida Console" panose="020B0609040504020204" pitchFamily="49" charset="0"/>
                <a:cs typeface="Times New Roman"/>
              </a:rPr>
              <a:t>гелевой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20" dirty="0" err="1" smtClean="0">
                <a:latin typeface="Lucida Console" panose="020B0609040504020204" pitchFamily="49" charset="0"/>
                <a:cs typeface="Times New Roman"/>
              </a:rPr>
              <a:t>ручкой</a:t>
            </a:r>
            <a:r>
              <a:rPr sz="1600" spc="-30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 smtClean="0">
                <a:latin typeface="Lucida Console" panose="020B0609040504020204" pitchFamily="49" charset="0"/>
                <a:cs typeface="Times New Roman"/>
              </a:rPr>
              <a:t>с 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чернилами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 err="1">
                <a:latin typeface="Lucida Console" panose="020B0609040504020204" pitchFamily="49" charset="0"/>
                <a:cs typeface="Times New Roman"/>
              </a:rPr>
              <a:t>черного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 err="1" smtClean="0">
                <a:latin typeface="Lucida Console" panose="020B0609040504020204" pitchFamily="49" charset="0"/>
                <a:cs typeface="Times New Roman"/>
              </a:rPr>
              <a:t>цвета</a:t>
            </a:r>
            <a:endParaRPr lang="ru-RU" sz="1600" dirty="0" smtClean="0">
              <a:latin typeface="Lucida Console" panose="020B0609040504020204" pitchFamily="49" charset="0"/>
              <a:cs typeface="Times New Roman"/>
            </a:endParaRPr>
          </a:p>
          <a:p>
            <a:pPr marL="12065" marR="473709">
              <a:lnSpc>
                <a:spcPct val="100000"/>
              </a:lnSpc>
              <a:spcBef>
                <a:spcPts val="600"/>
              </a:spcBef>
              <a:tabLst>
                <a:tab pos="299720" algn="l"/>
              </a:tabLst>
            </a:pPr>
            <a:endParaRPr sz="1600" dirty="0">
              <a:latin typeface="Lucida Console" panose="020B0609040504020204" pitchFamily="49" charset="0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10" dirty="0">
                <a:latin typeface="Lucida Console" panose="020B0609040504020204" pitchFamily="49" charset="0"/>
                <a:cs typeface="Times New Roman"/>
              </a:rPr>
              <a:t>Символы должны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быть поставлены </a:t>
            </a:r>
            <a:r>
              <a:rPr sz="1600" spc="-20" dirty="0">
                <a:latin typeface="Lucida Console" panose="020B0609040504020204" pitchFamily="49" charset="0"/>
                <a:cs typeface="Times New Roman"/>
              </a:rPr>
              <a:t>четко </a:t>
            </a:r>
            <a:r>
              <a:rPr sz="1600" spc="5" dirty="0">
                <a:latin typeface="Lucida Console" panose="020B0609040504020204" pitchFamily="49" charset="0"/>
                <a:cs typeface="Times New Roman"/>
              </a:rPr>
              <a:t>внутри </a:t>
            </a:r>
            <a:r>
              <a:rPr sz="1600" spc="-434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квадрата. Небрежное написание 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символов 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может </a:t>
            </a:r>
            <a:r>
              <a:rPr sz="1600" spc="-434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привести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к </a:t>
            </a:r>
            <a:r>
              <a:rPr sz="1600" spc="-45" dirty="0">
                <a:latin typeface="Lucida Console" panose="020B0609040504020204" pitchFamily="49" charset="0"/>
                <a:cs typeface="Times New Roman"/>
              </a:rPr>
              <a:t>тому,</a:t>
            </a:r>
            <a:r>
              <a:rPr sz="1600" spc="-3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что 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при 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автоматизированной 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 обработке символ 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может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быть 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не распознан или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 err="1">
                <a:latin typeface="Lucida Console" panose="020B0609040504020204" pitchFamily="49" charset="0"/>
                <a:cs typeface="Times New Roman"/>
              </a:rPr>
              <a:t>распознан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 err="1" smtClean="0">
                <a:latin typeface="Lucida Console" panose="020B0609040504020204" pitchFamily="49" charset="0"/>
                <a:cs typeface="Times New Roman"/>
              </a:rPr>
              <a:t>неправильно</a:t>
            </a:r>
            <a:endParaRPr lang="ru-RU" sz="1600" spc="-5" dirty="0" smtClean="0">
              <a:latin typeface="Lucida Console" panose="020B0609040504020204" pitchFamily="49" charset="0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endParaRPr lang="ru-RU" sz="1600" spc="-5" dirty="0">
              <a:latin typeface="Lucida Console" panose="020B0609040504020204" pitchFamily="49" charset="0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299720" algn="l"/>
              </a:tabLst>
            </a:pPr>
            <a:endParaRPr lang="ru-RU" sz="1600" spc="-5" dirty="0" smtClean="0">
              <a:latin typeface="Lucida Console" panose="020B0609040504020204" pitchFamily="49" charset="0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299720" algn="l"/>
              </a:tabLst>
            </a:pPr>
            <a:endParaRPr lang="ru-RU" sz="1600" spc="-5" dirty="0">
              <a:latin typeface="Lucida Console" panose="020B0609040504020204" pitchFamily="49" charset="0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299720" algn="l"/>
              </a:tabLst>
            </a:pPr>
            <a:endParaRPr sz="1600" dirty="0">
              <a:latin typeface="Lucida Console" panose="020B0609040504020204" pitchFamily="49" charset="0"/>
              <a:cs typeface="Times New Roman"/>
            </a:endParaRPr>
          </a:p>
          <a:p>
            <a:pPr marL="413384" indent="-401320">
              <a:lnSpc>
                <a:spcPct val="100000"/>
              </a:lnSpc>
              <a:spcBef>
                <a:spcPts val="605"/>
              </a:spcBef>
              <a:buClr>
                <a:srgbClr val="00AF50"/>
              </a:buClr>
              <a:buFont typeface="Wingdings" panose="05000000000000000000" pitchFamily="2" charset="2"/>
              <a:buChar char="§"/>
              <a:tabLst>
                <a:tab pos="413384" algn="l"/>
                <a:tab pos="414020" algn="l"/>
              </a:tabLst>
            </a:pPr>
            <a:r>
              <a:rPr sz="1600" spc="5" dirty="0">
                <a:latin typeface="Lucida Console" panose="020B0609040504020204" pitchFamily="49" charset="0"/>
                <a:cs typeface="Times New Roman"/>
              </a:rPr>
              <a:t>После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5" dirty="0">
                <a:latin typeface="Lucida Console" panose="020B0609040504020204" pitchFamily="49" charset="0"/>
                <a:cs typeface="Times New Roman"/>
              </a:rPr>
              <a:t>внесения</a:t>
            </a:r>
            <a:r>
              <a:rPr sz="1600" spc="-3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баллов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 err="1">
                <a:latin typeface="Lucida Console" panose="020B0609040504020204" pitchFamily="49" charset="0"/>
                <a:cs typeface="Times New Roman"/>
              </a:rPr>
              <a:t>по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 err="1" smtClean="0">
                <a:latin typeface="Lucida Console" panose="020B0609040504020204" pitchFamily="49" charset="0"/>
                <a:cs typeface="Times New Roman"/>
              </a:rPr>
              <a:t>критериям</a:t>
            </a:r>
            <a:r>
              <a:rPr lang="ru-RU" sz="1600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 err="1" smtClean="0">
                <a:latin typeface="Lucida Console" panose="020B0609040504020204" pitchFamily="49" charset="0"/>
                <a:cs typeface="Times New Roman"/>
              </a:rPr>
              <a:t>оценивания</a:t>
            </a:r>
            <a:r>
              <a:rPr sz="1600" spc="-5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25" dirty="0">
                <a:latin typeface="Lucida Console" panose="020B0609040504020204" pitchFamily="49" charset="0"/>
                <a:cs typeface="Times New Roman"/>
              </a:rPr>
              <a:t>необходимо 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посчитать сумму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баллов </a:t>
            </a:r>
            <a:r>
              <a:rPr sz="1600" spc="-434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и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заполнить поле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«Общее</a:t>
            </a:r>
            <a:r>
              <a:rPr sz="1600" spc="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количество</a:t>
            </a:r>
            <a:r>
              <a:rPr sz="1600" spc="-2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баллов»</a:t>
            </a:r>
          </a:p>
          <a:p>
            <a:pPr marL="413384" indent="-4013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13384" algn="l"/>
                <a:tab pos="414020" algn="l"/>
              </a:tabLst>
            </a:pPr>
            <a:r>
              <a:rPr sz="1600" spc="-15" dirty="0">
                <a:latin typeface="Lucida Console" panose="020B0609040504020204" pitchFamily="49" charset="0"/>
                <a:cs typeface="Times New Roman"/>
              </a:rPr>
              <a:t>Обязательно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проставление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latin typeface="Lucida Console" panose="020B0609040504020204" pitchFamily="49" charset="0"/>
                <a:cs typeface="Times New Roman"/>
              </a:rPr>
              <a:t>метки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5" dirty="0">
                <a:latin typeface="Lucida Console" panose="020B0609040504020204" pitchFamily="49" charset="0"/>
                <a:cs typeface="Times New Roman"/>
              </a:rPr>
              <a:t>«Зачет»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 err="1" smtClean="0">
                <a:latin typeface="Lucida Console" panose="020B0609040504020204" pitchFamily="49" charset="0"/>
                <a:cs typeface="Times New Roman"/>
              </a:rPr>
              <a:t>или</a:t>
            </a:r>
            <a:r>
              <a:rPr lang="ru-RU" sz="160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 smtClean="0">
                <a:latin typeface="Lucida Console" panose="020B0609040504020204" pitchFamily="49" charset="0"/>
                <a:cs typeface="Times New Roman"/>
              </a:rPr>
              <a:t>«</a:t>
            </a:r>
            <a:r>
              <a:rPr sz="1600" spc="-10" dirty="0" err="1" smtClean="0">
                <a:latin typeface="Lucida Console" panose="020B0609040504020204" pitchFamily="49" charset="0"/>
                <a:cs typeface="Times New Roman"/>
              </a:rPr>
              <a:t>Незачет</a:t>
            </a:r>
            <a:r>
              <a:rPr sz="1600" spc="-10" dirty="0">
                <a:latin typeface="Lucida Console" panose="020B0609040504020204" pitchFamily="49" charset="0"/>
                <a:cs typeface="Times New Roman"/>
              </a:rPr>
              <a:t>»</a:t>
            </a:r>
            <a:r>
              <a:rPr sz="1600" spc="-2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 err="1" smtClean="0">
                <a:latin typeface="Lucida Console" panose="020B0609040504020204" pitchFamily="49" charset="0"/>
                <a:cs typeface="Times New Roman"/>
              </a:rPr>
              <a:t>согласно</a:t>
            </a:r>
            <a:r>
              <a:rPr lang="ru-RU" sz="1600" spc="-30" dirty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 err="1" smtClean="0">
                <a:latin typeface="Lucida Console" panose="020B0609040504020204" pitchFamily="49" charset="0"/>
                <a:cs typeface="Times New Roman"/>
              </a:rPr>
              <a:t>критериям</a:t>
            </a:r>
            <a:r>
              <a:rPr sz="1600" spc="-25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>
                <a:latin typeface="Lucida Console" panose="020B0609040504020204" pitchFamily="49" charset="0"/>
                <a:cs typeface="Times New Roman"/>
              </a:rPr>
              <a:t>оценивания</a:t>
            </a:r>
            <a:endParaRPr sz="1600" dirty="0">
              <a:latin typeface="Lucida Console" panose="020B0609040504020204" pitchFamily="49" charset="0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48840" y="177495"/>
            <a:ext cx="9640823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9F3139"/>
                </a:solidFill>
                <a:latin typeface="Lucida Console" panose="020B0609040504020204" pitchFamily="49" charset="0"/>
              </a:rPr>
              <a:t>Поля</a:t>
            </a:r>
            <a:r>
              <a:rPr sz="2400" b="1" spc="-15" dirty="0">
                <a:solidFill>
                  <a:srgbClr val="9F3139"/>
                </a:solidFill>
                <a:latin typeface="Lucida Console" panose="020B0609040504020204" pitchFamily="49" charset="0"/>
              </a:rPr>
              <a:t> </a:t>
            </a:r>
            <a:r>
              <a:rPr sz="2400" b="1" spc="-5" dirty="0">
                <a:solidFill>
                  <a:srgbClr val="9F3139"/>
                </a:solidFill>
                <a:latin typeface="Lucida Console" panose="020B0609040504020204" pitchFamily="49" charset="0"/>
              </a:rPr>
              <a:t>для</a:t>
            </a:r>
            <a:r>
              <a:rPr sz="2400" b="1" spc="5" dirty="0">
                <a:solidFill>
                  <a:srgbClr val="9F3139"/>
                </a:solidFill>
                <a:latin typeface="Lucida Console" panose="020B0609040504020204" pitchFamily="49" charset="0"/>
              </a:rPr>
              <a:t> </a:t>
            </a:r>
            <a:r>
              <a:rPr sz="2400" b="1" dirty="0">
                <a:solidFill>
                  <a:srgbClr val="9F3139"/>
                </a:solidFill>
                <a:latin typeface="Lucida Console" panose="020B0609040504020204" pitchFamily="49" charset="0"/>
              </a:rPr>
              <a:t>внесения</a:t>
            </a:r>
            <a:r>
              <a:rPr sz="2400" b="1" spc="10" dirty="0">
                <a:solidFill>
                  <a:srgbClr val="9F3139"/>
                </a:solidFill>
                <a:latin typeface="Lucida Console" panose="020B0609040504020204" pitchFamily="49" charset="0"/>
              </a:rPr>
              <a:t> </a:t>
            </a:r>
            <a:r>
              <a:rPr sz="2400" b="1" spc="-10" dirty="0">
                <a:solidFill>
                  <a:srgbClr val="9F3139"/>
                </a:solidFill>
                <a:latin typeface="Lucida Console" panose="020B0609040504020204" pitchFamily="49" charset="0"/>
              </a:rPr>
              <a:t>баллов</a:t>
            </a:r>
            <a:r>
              <a:rPr sz="2400" b="1" spc="5" dirty="0">
                <a:solidFill>
                  <a:srgbClr val="9F3139"/>
                </a:solidFill>
                <a:latin typeface="Lucida Console" panose="020B0609040504020204" pitchFamily="49" charset="0"/>
              </a:rPr>
              <a:t> </a:t>
            </a:r>
            <a:r>
              <a:rPr sz="2400" b="1" spc="-5" dirty="0">
                <a:solidFill>
                  <a:srgbClr val="9F3139"/>
                </a:solidFill>
                <a:latin typeface="Lucida Console" panose="020B0609040504020204" pitchFamily="49" charset="0"/>
              </a:rPr>
              <a:t>по критериям</a:t>
            </a:r>
            <a:r>
              <a:rPr sz="2400" b="1" spc="25" dirty="0">
                <a:solidFill>
                  <a:srgbClr val="9F3139"/>
                </a:solidFill>
                <a:latin typeface="Lucida Console" panose="020B0609040504020204" pitchFamily="49" charset="0"/>
              </a:rPr>
              <a:t> </a:t>
            </a:r>
            <a:r>
              <a:rPr sz="2400" b="1" spc="-5" dirty="0">
                <a:solidFill>
                  <a:srgbClr val="9F3139"/>
                </a:solidFill>
                <a:latin typeface="Lucida Console" panose="020B0609040504020204" pitchFamily="49" charset="0"/>
              </a:rPr>
              <a:t>оценивания</a:t>
            </a:r>
            <a:endParaRPr sz="2400" b="1" dirty="0">
              <a:latin typeface="Lucida Console" panose="020B0609040504020204" pitchFamily="49" charset="0"/>
            </a:endParaRPr>
          </a:p>
          <a:p>
            <a:pPr marL="635" algn="ctr">
              <a:lnSpc>
                <a:spcPts val="2385"/>
              </a:lnSpc>
            </a:pPr>
            <a:r>
              <a:rPr sz="2000" b="1" spc="-5" dirty="0">
                <a:solidFill>
                  <a:srgbClr val="9F3139"/>
                </a:solidFill>
                <a:latin typeface="Lucida Console" panose="020B0609040504020204" pitchFamily="49" charset="0"/>
              </a:rPr>
              <a:t>(заполняет</a:t>
            </a:r>
            <a:r>
              <a:rPr sz="2000" b="1" spc="-70" dirty="0">
                <a:solidFill>
                  <a:srgbClr val="9F3139"/>
                </a:solidFill>
                <a:latin typeface="Lucida Console" panose="020B0609040504020204" pitchFamily="49" charset="0"/>
              </a:rPr>
              <a:t> </a:t>
            </a:r>
            <a:r>
              <a:rPr sz="2000" b="1" spc="-15" dirty="0">
                <a:solidFill>
                  <a:srgbClr val="9F3139"/>
                </a:solidFill>
                <a:latin typeface="Lucida Console" panose="020B0609040504020204" pitchFamily="49" charset="0"/>
              </a:rPr>
              <a:t>эксперт)</a:t>
            </a:r>
            <a:endParaRPr sz="2000" b="1" dirty="0">
              <a:latin typeface="Lucida Console" panose="020B06090405040202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53754" y="8276856"/>
            <a:ext cx="1329069" cy="15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0" r="-716"/>
          <a:stretch/>
        </p:blipFill>
        <p:spPr>
          <a:xfrm>
            <a:off x="458426" y="1297679"/>
            <a:ext cx="5798287" cy="5443030"/>
          </a:xfrm>
          <a:prstGeom prst="rect">
            <a:avLst/>
          </a:prstGeom>
        </p:spPr>
      </p:pic>
      <p:sp>
        <p:nvSpPr>
          <p:cNvPr id="19" name="object 13"/>
          <p:cNvSpPr/>
          <p:nvPr/>
        </p:nvSpPr>
        <p:spPr>
          <a:xfrm>
            <a:off x="3746400" y="5881464"/>
            <a:ext cx="1187550" cy="467995"/>
          </a:xfrm>
          <a:custGeom>
            <a:avLst/>
            <a:gdLst/>
            <a:ahLst/>
            <a:cxnLst/>
            <a:rect l="l" t="t" r="r" b="b"/>
            <a:pathLst>
              <a:path w="1292860" h="467995">
                <a:moveTo>
                  <a:pt x="1292352" y="0"/>
                </a:moveTo>
                <a:lnTo>
                  <a:pt x="0" y="0"/>
                </a:lnTo>
                <a:lnTo>
                  <a:pt x="0" y="467868"/>
                </a:lnTo>
                <a:lnTo>
                  <a:pt x="1292352" y="467868"/>
                </a:lnTo>
                <a:lnTo>
                  <a:pt x="1292352" y="0"/>
                </a:lnTo>
                <a:close/>
              </a:path>
            </a:pathLst>
          </a:custGeom>
          <a:solidFill>
            <a:srgbClr val="C000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4933950" y="5862210"/>
            <a:ext cx="1170363" cy="467995"/>
          </a:xfrm>
          <a:custGeom>
            <a:avLst/>
            <a:gdLst/>
            <a:ahLst/>
            <a:cxnLst/>
            <a:rect l="l" t="t" r="r" b="b"/>
            <a:pathLst>
              <a:path w="1240789" h="467995">
                <a:moveTo>
                  <a:pt x="1240536" y="0"/>
                </a:moveTo>
                <a:lnTo>
                  <a:pt x="0" y="0"/>
                </a:lnTo>
                <a:lnTo>
                  <a:pt x="0" y="467868"/>
                </a:lnTo>
                <a:lnTo>
                  <a:pt x="1240536" y="467868"/>
                </a:lnTo>
                <a:lnTo>
                  <a:pt x="1240536" y="0"/>
                </a:lnTo>
                <a:close/>
              </a:path>
            </a:pathLst>
          </a:custGeom>
          <a:solidFill>
            <a:srgbClr val="92D050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/>
        </p:nvSpPr>
        <p:spPr>
          <a:xfrm rot="5400000">
            <a:off x="3026679" y="3488421"/>
            <a:ext cx="4433665" cy="352425"/>
          </a:xfrm>
          <a:custGeom>
            <a:avLst/>
            <a:gdLst/>
            <a:ahLst/>
            <a:cxnLst/>
            <a:rect l="l" t="t" r="r" b="b"/>
            <a:pathLst>
              <a:path w="1240789" h="467995">
                <a:moveTo>
                  <a:pt x="1240536" y="0"/>
                </a:moveTo>
                <a:lnTo>
                  <a:pt x="0" y="0"/>
                </a:lnTo>
                <a:lnTo>
                  <a:pt x="0" y="467868"/>
                </a:lnTo>
                <a:lnTo>
                  <a:pt x="1240536" y="467868"/>
                </a:lnTo>
                <a:lnTo>
                  <a:pt x="1240536" y="0"/>
                </a:lnTo>
                <a:close/>
              </a:path>
            </a:pathLst>
          </a:custGeom>
          <a:solidFill>
            <a:srgbClr val="92D050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B500B5-FE10-2BD2-B164-A6C4CC5BAE7A}"/>
              </a:ext>
            </a:extLst>
          </p:cNvPr>
          <p:cNvSpPr/>
          <p:nvPr/>
        </p:nvSpPr>
        <p:spPr>
          <a:xfrm>
            <a:off x="677334" y="1616766"/>
            <a:ext cx="4809066" cy="3307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2435C-8F81-A484-5195-2D71F4A0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449"/>
            <a:ext cx="5947397" cy="1200943"/>
          </a:xfrm>
        </p:spPr>
        <p:txBody>
          <a:bodyPr>
            <a:normAutofit/>
          </a:bodyPr>
          <a:lstStyle/>
          <a:p>
            <a:pPr algn="ctr"/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ИС-01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Список</a:t>
            </a:r>
            <a:r>
              <a:rPr kumimoji="0" lang="ru-RU" sz="2000" b="1" i="0" u="none" strike="noStrike" kern="0" cap="none" spc="2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участников</a:t>
            </a:r>
            <a:r>
              <a:rPr kumimoji="0" lang="ru-RU" sz="2000" b="1" i="0" u="none" strike="noStrike" kern="0" cap="none" spc="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 </a:t>
            </a:r>
            <a:r>
              <a:rPr kumimoji="0" lang="ru-RU" sz="2000" b="1" i="0" u="none" strike="noStrike" kern="0" cap="none" spc="-58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по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ОО</a:t>
            </a:r>
            <a:r>
              <a:rPr kumimoji="0" lang="ru-RU" sz="2000" b="1" i="0" u="none" strike="noStrike" kern="0" cap="none" spc="-2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0" cap="none" spc="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(</a:t>
            </a:r>
            <a:r>
              <a:rPr kumimoji="0" lang="ru-RU" sz="1600" b="1" i="0" u="none" strike="noStrike" kern="0" cap="none" spc="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местам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проведения)</a:t>
            </a:r>
            <a:endParaRPr lang="ru-RU" sz="3200" dirty="0">
              <a:latin typeface="Lucida Console" panose="020B060904050402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88D57-AEDC-37C2-6F00-728501C31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707" y="1751789"/>
            <a:ext cx="5418666" cy="4490857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Предзаполняемые</a:t>
            </a:r>
            <a:r>
              <a:rPr kumimoji="0" lang="ru-RU" sz="16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поля:</a:t>
            </a:r>
            <a:r>
              <a:rPr kumimoji="0" lang="ru-RU" sz="16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«Субъект</a:t>
            </a:r>
            <a:r>
              <a:rPr kumimoji="0" lang="ru-RU" sz="160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РФ</a:t>
            </a:r>
            <a:r>
              <a:rPr kumimoji="0" lang="ru-RU" sz="160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</a:t>
            </a:r>
            <a:r>
              <a:rPr kumimoji="0" lang="ru-RU" sz="160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Код</a:t>
            </a:r>
            <a:r>
              <a:rPr kumimoji="0" lang="ru-RU" sz="16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МСУ</a:t>
            </a:r>
            <a:r>
              <a:rPr kumimoji="0" lang="ru-RU" sz="160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</a:t>
            </a:r>
            <a:r>
              <a:rPr kumimoji="0" lang="ru-RU" sz="160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Код</a:t>
            </a:r>
            <a:r>
              <a:rPr kumimoji="0" lang="ru-RU" sz="16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ОО</a:t>
            </a: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</a:t>
            </a:r>
            <a:r>
              <a:rPr kumimoji="0" lang="ru-RU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Предмет</a:t>
            </a: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</a:t>
            </a:r>
            <a:r>
              <a:rPr kumimoji="0" lang="ru-RU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Дата</a:t>
            </a: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</a:t>
            </a:r>
            <a:r>
              <a:rPr kumimoji="0" lang="ru-RU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ФИО</a:t>
            </a:r>
            <a:r>
              <a:rPr kumimoji="0" lang="ru-RU" sz="160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Участника</a:t>
            </a: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«Класс»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формы</a:t>
            </a:r>
            <a:r>
              <a:rPr kumimoji="0" lang="ru-RU" sz="160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ИС-01 </a:t>
            </a:r>
            <a:r>
              <a:rPr kumimoji="0" lang="ru-RU" sz="1600" i="0" u="none" strike="noStrike" kern="1200" cap="none" spc="-4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заполняются</a:t>
            </a:r>
            <a:r>
              <a:rPr lang="ru-RU"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1600"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а</a:t>
            </a:r>
            <a:r>
              <a:rPr kumimoji="0" lang="ru-RU" sz="160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втоматически</a:t>
            </a:r>
            <a:endParaRPr kumimoji="0" lang="ru-RU" sz="160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7" name="object 28">
            <a:extLst>
              <a:ext uri="{FF2B5EF4-FFF2-40B4-BE49-F238E27FC236}">
                <a16:creationId xmlns:a16="http://schemas.microsoft.com/office/drawing/2014/main" id="{B630C644-0B66-61A1-43F3-EAD4771EC2F2}"/>
              </a:ext>
            </a:extLst>
          </p:cNvPr>
          <p:cNvSpPr txBox="1"/>
          <p:nvPr/>
        </p:nvSpPr>
        <p:spPr>
          <a:xfrm>
            <a:off x="2779172" y="5527428"/>
            <a:ext cx="6774403" cy="869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955">
            <a:solidFill>
              <a:srgbClr val="00AF5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8279" marR="203835" indent="1270" algn="ctr" defTabSz="914400">
              <a:spcBef>
                <a:spcPts val="300"/>
              </a:spcBef>
            </a:pPr>
            <a:r>
              <a:rPr b="1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Ответственный </a:t>
            </a:r>
            <a:r>
              <a:rPr b="1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организатор</a:t>
            </a:r>
            <a:r>
              <a:rPr b="1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ОО </a:t>
            </a:r>
            <a:r>
              <a:rPr b="1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распределяет</a:t>
            </a:r>
            <a:r>
              <a:rPr spc="-7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участников </a:t>
            </a:r>
            <a:r>
              <a:rPr spc="-434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r>
              <a:rPr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по</a:t>
            </a:r>
            <a:r>
              <a:rPr lang="ru-RU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25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аудиториям</a:t>
            </a:r>
            <a:r>
              <a:rPr lang="ru-RU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1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проведения</a:t>
            </a:r>
            <a:r>
              <a:rPr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ИС, </a:t>
            </a:r>
            <a:r>
              <a:rPr spc="-1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заполняет</a:t>
            </a:r>
            <a:r>
              <a:rPr lang="ru-RU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«</a:t>
            </a:r>
            <a:r>
              <a:rPr spc="-1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Номер</a:t>
            </a:r>
            <a:r>
              <a:rPr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2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аудитории</a:t>
            </a:r>
            <a:r>
              <a:rPr spc="-2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/</a:t>
            </a:r>
            <a:r>
              <a:rPr spc="-2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отметка</a:t>
            </a:r>
            <a:r>
              <a:rPr lang="ru-RU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</a:t>
            </a:r>
            <a:r>
              <a:rPr spc="-5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неявке»</a:t>
            </a:r>
            <a:endParaRPr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5049" y="692776"/>
            <a:ext cx="357052" cy="95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542" t="22222" r="11459" b="40556"/>
          <a:stretch/>
        </p:blipFill>
        <p:spPr>
          <a:xfrm>
            <a:off x="6166373" y="576197"/>
            <a:ext cx="5486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B6C5F-A440-1B14-085E-556DF8A4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2" y="446567"/>
            <a:ext cx="6560288" cy="87187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ИС-02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Ведомость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учета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проведения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b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</a:br>
            <a:r>
              <a:rPr kumimoji="0" lang="ru-RU" sz="2800" b="1" i="0" u="none" strike="noStrike" kern="0" cap="none" spc="-3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ИС-9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800" b="1" i="0" u="none" strike="noStrike" kern="0" cap="none" spc="-4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аудитории</a:t>
            </a:r>
            <a:endParaRPr lang="ru-RU" sz="4000" dirty="0">
              <a:latin typeface="Lucida Console" panose="020B060904050402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2244A-CE83-8CBC-8482-45BACFBB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568" y="1491916"/>
            <a:ext cx="6365631" cy="1719118"/>
          </a:xfrm>
          <a:ln w="3492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225" marR="395605" indent="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None/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Заполняется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000" spc="-15" noProof="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организатором</a:t>
            </a:r>
            <a:r>
              <a:rPr kumimoji="0" lang="ru-RU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860425" marR="395605" indent="-45720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номер аудитории</a:t>
            </a:r>
          </a:p>
          <a:p>
            <a:pPr marL="860425" marR="395605" indent="-45720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персональные</a:t>
            </a:r>
            <a:r>
              <a:rPr kumimoji="0" lang="ru-RU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данные</a:t>
            </a:r>
            <a:r>
              <a:rPr kumimoji="0" lang="ru-RU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участника,</a:t>
            </a:r>
            <a:endParaRPr lang="ru-RU" sz="20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860425" marR="395605" indent="-45720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время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начала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и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окончания</a:t>
            </a:r>
            <a:r>
              <a:rPr kumimoji="0" lang="ru-RU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ответа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каждого</a:t>
            </a:r>
            <a:r>
              <a:rPr kumimoji="0" lang="ru-RU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участника</a:t>
            </a:r>
            <a:endParaRPr lang="ru-RU" sz="2000" dirty="0">
              <a:latin typeface="Lucida Console" panose="020B06090405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4C031-CCEE-8DBD-8A2D-14EFBE1D22D4}"/>
              </a:ext>
            </a:extLst>
          </p:cNvPr>
          <p:cNvSpPr txBox="1"/>
          <p:nvPr/>
        </p:nvSpPr>
        <p:spPr>
          <a:xfrm>
            <a:off x="187568" y="5353571"/>
            <a:ext cx="6460813" cy="95558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13030" marR="110489" lvl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н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ча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ни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</a:t>
            </a:r>
            <a:r>
              <a:rPr kumimoji="0" lang="ru-RU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б</a:t>
            </a:r>
            <a:r>
              <a:rPr kumimoji="0" lang="ru-RU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до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ани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я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час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т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н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  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р</a:t>
            </a:r>
            <a:r>
              <a:rPr kumimoji="0" lang="ru-RU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т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а</a:t>
            </a:r>
            <a:r>
              <a:rPr kumimoji="0" lang="ru-RU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л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я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т</a:t>
            </a:r>
            <a:r>
              <a:rPr kumimoji="0" lang="ru-RU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ю</a:t>
            </a:r>
            <a:r>
              <a:rPr kumimoji="0" lang="ru-RU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</a:t>
            </a:r>
            <a:r>
              <a:rPr kumimoji="0" lang="ru-RU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пи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ь</a:t>
            </a: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</a:t>
            </a:r>
            <a:r>
              <a:rPr kumimoji="0" lang="ru-RU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</a:t>
            </a: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л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«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</a:t>
            </a:r>
            <a:r>
              <a:rPr kumimoji="0" lang="ru-RU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пи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ь</a:t>
            </a:r>
            <a:r>
              <a:rPr kumimoji="0" lang="ru-RU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час</a:t>
            </a:r>
            <a:r>
              <a:rPr kumimoji="0" lang="ru-RU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тни</a:t>
            </a:r>
            <a:r>
              <a:rPr kumimoji="0" lang="ru-RU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к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а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EAFDD4BB-46DE-2538-BF59-D9EAE2F77B42}"/>
              </a:ext>
            </a:extLst>
          </p:cNvPr>
          <p:cNvSpPr txBox="1"/>
          <p:nvPr/>
        </p:nvSpPr>
        <p:spPr>
          <a:xfrm>
            <a:off x="170121" y="3527580"/>
            <a:ext cx="6368902" cy="1331775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 defTabSz="914400">
              <a:spcBef>
                <a:spcPts val="305"/>
              </a:spcBef>
            </a:pP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Вносит отметку «Х», е</a:t>
            </a:r>
            <a:r>
              <a:rPr sz="200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сли</a:t>
            </a:r>
            <a:r>
              <a:rPr sz="2000" spc="2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участник</a:t>
            </a:r>
            <a:r>
              <a:rPr sz="2000" spc="3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по</a:t>
            </a:r>
            <a:r>
              <a:rPr sz="20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2000" spc="-1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состоянию</a:t>
            </a:r>
            <a:r>
              <a:rPr lang="ru-RU" sz="20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здоровья</a:t>
            </a:r>
            <a:r>
              <a:rPr sz="20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не </a:t>
            </a:r>
            <a:r>
              <a:rPr sz="2000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может </a:t>
            </a:r>
            <a:r>
              <a:rPr sz="2000" spc="-5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завершить</a:t>
            </a:r>
            <a:r>
              <a:rPr sz="20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 </a:t>
            </a:r>
            <a:r>
              <a:rPr sz="2000" spc="-38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endParaRPr sz="20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algn="ctr" defTabSz="914400">
              <a:spcBef>
                <a:spcPts val="5"/>
              </a:spcBef>
            </a:pPr>
            <a:r>
              <a:rPr sz="20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+</a:t>
            </a:r>
            <a:endParaRPr sz="20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  <a:p>
            <a:pPr marL="435609" marR="430530" algn="ctr" defTabSz="914400"/>
            <a:r>
              <a:rPr sz="2000" spc="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lang="ru-RU" sz="2000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А</a:t>
            </a:r>
            <a:r>
              <a:rPr sz="2000" spc="-15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кт</a:t>
            </a:r>
            <a:r>
              <a:rPr sz="20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о</a:t>
            </a:r>
            <a:r>
              <a:rPr sz="20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досрочном </a:t>
            </a:r>
            <a:r>
              <a:rPr sz="2000" spc="-38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завершении</a:t>
            </a:r>
            <a:r>
              <a:rPr sz="2000" spc="4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endParaRPr sz="20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22" y="204026"/>
            <a:ext cx="4391173" cy="6214928"/>
          </a:xfrm>
        </p:spPr>
      </p:pic>
      <p:sp>
        <p:nvSpPr>
          <p:cNvPr id="22" name="TextBox 21"/>
          <p:cNvSpPr txBox="1"/>
          <p:nvPr/>
        </p:nvSpPr>
        <p:spPr>
          <a:xfrm>
            <a:off x="10829110" y="5727485"/>
            <a:ext cx="836762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14.02.2024</a:t>
            </a:r>
            <a:endParaRPr lang="ru-RU" sz="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87701F-5A77-EBD8-61C7-DD8F0E5866D1}"/>
              </a:ext>
            </a:extLst>
          </p:cNvPr>
          <p:cNvSpPr/>
          <p:nvPr/>
        </p:nvSpPr>
        <p:spPr>
          <a:xfrm>
            <a:off x="9777819" y="5731541"/>
            <a:ext cx="988828" cy="308343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CBAA70-F924-0E4E-FF0B-3CCF1BAFCB03}"/>
              </a:ext>
            </a:extLst>
          </p:cNvPr>
          <p:cNvSpPr/>
          <p:nvPr/>
        </p:nvSpPr>
        <p:spPr>
          <a:xfrm>
            <a:off x="8001647" y="5691323"/>
            <a:ext cx="1456661" cy="35087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6A9171-8244-1C5A-C177-AF9CE76836C3}"/>
              </a:ext>
            </a:extLst>
          </p:cNvPr>
          <p:cNvSpPr/>
          <p:nvPr/>
        </p:nvSpPr>
        <p:spPr>
          <a:xfrm>
            <a:off x="7768047" y="1359836"/>
            <a:ext cx="3912896" cy="376951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327365-845F-8200-97ED-685AF043C9D7}"/>
              </a:ext>
            </a:extLst>
          </p:cNvPr>
          <p:cNvSpPr/>
          <p:nvPr/>
        </p:nvSpPr>
        <p:spPr>
          <a:xfrm>
            <a:off x="11243427" y="1104526"/>
            <a:ext cx="437515" cy="4024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AB26F129-6DFD-6153-852C-163CDC96D08C}"/>
              </a:ext>
            </a:extLst>
          </p:cNvPr>
          <p:cNvSpPr txBox="1"/>
          <p:nvPr/>
        </p:nvSpPr>
        <p:spPr>
          <a:xfrm>
            <a:off x="10441656" y="1359836"/>
            <a:ext cx="437515" cy="264160"/>
          </a:xfrm>
          <a:prstGeom prst="rect">
            <a:avLst/>
          </a:prstGeom>
          <a:solidFill>
            <a:srgbClr val="92D050"/>
          </a:solidFill>
          <a:ln w="19811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 defTabSz="914400">
              <a:lnSpc>
                <a:spcPts val="2000"/>
              </a:lnSpc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89029" y="627018"/>
            <a:ext cx="296091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12222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78193" y="358170"/>
            <a:ext cx="723561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Lucida Console" panose="020B0609040504020204" pitchFamily="49" charset="0"/>
                <a:cs typeface="Cambria"/>
              </a:rPr>
              <a:t>Форма</a:t>
            </a:r>
            <a:r>
              <a:rPr sz="3200" spc="-45" dirty="0">
                <a:solidFill>
                  <a:schemeClr val="bg1"/>
                </a:solidFill>
                <a:latin typeface="Lucida Console" panose="020B0609040504020204" pitchFamily="49" charset="0"/>
                <a:cs typeface="Cambria"/>
              </a:rPr>
              <a:t> </a:t>
            </a:r>
            <a:r>
              <a:rPr sz="3200" dirty="0">
                <a:solidFill>
                  <a:schemeClr val="bg1"/>
                </a:solidFill>
                <a:latin typeface="Lucida Console" panose="020B0609040504020204" pitchFamily="49" charset="0"/>
                <a:cs typeface="Cambria"/>
              </a:rPr>
              <a:t>черновика</a:t>
            </a:r>
            <a:r>
              <a:rPr sz="3200" spc="-40" dirty="0">
                <a:solidFill>
                  <a:schemeClr val="bg1"/>
                </a:solidFill>
                <a:latin typeface="Lucida Console" panose="020B0609040504020204" pitchFamily="49" charset="0"/>
                <a:cs typeface="Cambria"/>
              </a:rPr>
              <a:t> </a:t>
            </a:r>
            <a:r>
              <a:rPr sz="3200" dirty="0">
                <a:solidFill>
                  <a:schemeClr val="bg1"/>
                </a:solidFill>
                <a:latin typeface="Lucida Console" panose="020B0609040504020204" pitchFamily="49" charset="0"/>
                <a:cs typeface="Cambria"/>
              </a:rPr>
              <a:t>для</a:t>
            </a:r>
            <a:r>
              <a:rPr sz="3200" spc="-35" dirty="0">
                <a:solidFill>
                  <a:schemeClr val="bg1"/>
                </a:solidFill>
                <a:latin typeface="Lucida Console" panose="020B0609040504020204" pitchFamily="49" charset="0"/>
                <a:cs typeface="Cambria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Lucida Console" panose="020B0609040504020204" pitchFamily="49" charset="0"/>
                <a:cs typeface="Cambria"/>
              </a:rPr>
              <a:t>эксперта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431" t="8642" r="3958" b="7284"/>
          <a:stretch>
            <a:fillRect/>
          </a:stretch>
        </p:blipFill>
        <p:spPr bwMode="auto">
          <a:xfrm>
            <a:off x="1289050" y="1222248"/>
            <a:ext cx="9363761" cy="47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object 16"/>
          <p:cNvGrpSpPr/>
          <p:nvPr/>
        </p:nvGrpSpPr>
        <p:grpSpPr>
          <a:xfrm>
            <a:off x="625805" y="5567028"/>
            <a:ext cx="11265747" cy="1149350"/>
            <a:chOff x="384047" y="5577840"/>
            <a:chExt cx="8449310" cy="1149350"/>
          </a:xfrm>
        </p:grpSpPr>
        <p:sp>
          <p:nvSpPr>
            <p:cNvPr id="17" name="object 17"/>
            <p:cNvSpPr/>
            <p:nvPr/>
          </p:nvSpPr>
          <p:spPr>
            <a:xfrm>
              <a:off x="396239" y="5590032"/>
              <a:ext cx="8425180" cy="1125220"/>
            </a:xfrm>
            <a:custGeom>
              <a:avLst/>
              <a:gdLst/>
              <a:ahLst/>
              <a:cxnLst/>
              <a:rect l="l" t="t" r="r" b="b"/>
              <a:pathLst>
                <a:path w="8425180" h="1125220">
                  <a:moveTo>
                    <a:pt x="8237219" y="0"/>
                  </a:moveTo>
                  <a:lnTo>
                    <a:pt x="187452" y="0"/>
                  </a:lnTo>
                  <a:lnTo>
                    <a:pt x="137618" y="6695"/>
                  </a:lnTo>
                  <a:lnTo>
                    <a:pt x="92839" y="25591"/>
                  </a:lnTo>
                  <a:lnTo>
                    <a:pt x="54902" y="54902"/>
                  </a:lnTo>
                  <a:lnTo>
                    <a:pt x="25591" y="92839"/>
                  </a:lnTo>
                  <a:lnTo>
                    <a:pt x="6695" y="137618"/>
                  </a:lnTo>
                  <a:lnTo>
                    <a:pt x="0" y="187452"/>
                  </a:lnTo>
                  <a:lnTo>
                    <a:pt x="0" y="937260"/>
                  </a:lnTo>
                  <a:lnTo>
                    <a:pt x="6695" y="987093"/>
                  </a:lnTo>
                  <a:lnTo>
                    <a:pt x="25591" y="1031872"/>
                  </a:lnTo>
                  <a:lnTo>
                    <a:pt x="54902" y="1069809"/>
                  </a:lnTo>
                  <a:lnTo>
                    <a:pt x="92839" y="1099120"/>
                  </a:lnTo>
                  <a:lnTo>
                    <a:pt x="137618" y="1118016"/>
                  </a:lnTo>
                  <a:lnTo>
                    <a:pt x="187452" y="1124712"/>
                  </a:lnTo>
                  <a:lnTo>
                    <a:pt x="8237219" y="1124712"/>
                  </a:lnTo>
                  <a:lnTo>
                    <a:pt x="8287044" y="1118016"/>
                  </a:lnTo>
                  <a:lnTo>
                    <a:pt x="8331820" y="1099120"/>
                  </a:lnTo>
                  <a:lnTo>
                    <a:pt x="8369760" y="1069809"/>
                  </a:lnTo>
                  <a:lnTo>
                    <a:pt x="8399074" y="1031872"/>
                  </a:lnTo>
                  <a:lnTo>
                    <a:pt x="8417974" y="987093"/>
                  </a:lnTo>
                  <a:lnTo>
                    <a:pt x="8424671" y="937260"/>
                  </a:lnTo>
                  <a:lnTo>
                    <a:pt x="8424671" y="187452"/>
                  </a:lnTo>
                  <a:lnTo>
                    <a:pt x="8417974" y="137618"/>
                  </a:lnTo>
                  <a:lnTo>
                    <a:pt x="8399074" y="92839"/>
                  </a:lnTo>
                  <a:lnTo>
                    <a:pt x="8369760" y="54902"/>
                  </a:lnTo>
                  <a:lnTo>
                    <a:pt x="8331820" y="25591"/>
                  </a:lnTo>
                  <a:lnTo>
                    <a:pt x="8287044" y="6695"/>
                  </a:lnTo>
                  <a:lnTo>
                    <a:pt x="8237219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39" y="5590032"/>
              <a:ext cx="8425180" cy="1125220"/>
            </a:xfrm>
            <a:custGeom>
              <a:avLst/>
              <a:gdLst/>
              <a:ahLst/>
              <a:cxnLst/>
              <a:rect l="l" t="t" r="r" b="b"/>
              <a:pathLst>
                <a:path w="8425180" h="1125220">
                  <a:moveTo>
                    <a:pt x="0" y="187452"/>
                  </a:moveTo>
                  <a:lnTo>
                    <a:pt x="6695" y="137618"/>
                  </a:lnTo>
                  <a:lnTo>
                    <a:pt x="25591" y="92839"/>
                  </a:lnTo>
                  <a:lnTo>
                    <a:pt x="54902" y="54902"/>
                  </a:lnTo>
                  <a:lnTo>
                    <a:pt x="92839" y="25591"/>
                  </a:lnTo>
                  <a:lnTo>
                    <a:pt x="137618" y="6695"/>
                  </a:lnTo>
                  <a:lnTo>
                    <a:pt x="187452" y="0"/>
                  </a:lnTo>
                  <a:lnTo>
                    <a:pt x="8237219" y="0"/>
                  </a:lnTo>
                  <a:lnTo>
                    <a:pt x="8287044" y="6695"/>
                  </a:lnTo>
                  <a:lnTo>
                    <a:pt x="8331820" y="25591"/>
                  </a:lnTo>
                  <a:lnTo>
                    <a:pt x="8369760" y="54902"/>
                  </a:lnTo>
                  <a:lnTo>
                    <a:pt x="8399074" y="92839"/>
                  </a:lnTo>
                  <a:lnTo>
                    <a:pt x="8417974" y="137618"/>
                  </a:lnTo>
                  <a:lnTo>
                    <a:pt x="8424671" y="187452"/>
                  </a:lnTo>
                  <a:lnTo>
                    <a:pt x="8424671" y="937260"/>
                  </a:lnTo>
                  <a:lnTo>
                    <a:pt x="8417974" y="987093"/>
                  </a:lnTo>
                  <a:lnTo>
                    <a:pt x="8399074" y="1031872"/>
                  </a:lnTo>
                  <a:lnTo>
                    <a:pt x="8369760" y="1069809"/>
                  </a:lnTo>
                  <a:lnTo>
                    <a:pt x="8331820" y="1099120"/>
                  </a:lnTo>
                  <a:lnTo>
                    <a:pt x="8287044" y="1118016"/>
                  </a:lnTo>
                  <a:lnTo>
                    <a:pt x="8237219" y="1124712"/>
                  </a:lnTo>
                  <a:lnTo>
                    <a:pt x="187452" y="1124712"/>
                  </a:lnTo>
                  <a:lnTo>
                    <a:pt x="137618" y="1118016"/>
                  </a:lnTo>
                  <a:lnTo>
                    <a:pt x="92839" y="1099120"/>
                  </a:lnTo>
                  <a:lnTo>
                    <a:pt x="54902" y="1069809"/>
                  </a:lnTo>
                  <a:lnTo>
                    <a:pt x="25591" y="1031872"/>
                  </a:lnTo>
                  <a:lnTo>
                    <a:pt x="6695" y="987093"/>
                  </a:lnTo>
                  <a:lnTo>
                    <a:pt x="0" y="937260"/>
                  </a:lnTo>
                  <a:lnTo>
                    <a:pt x="0" y="187452"/>
                  </a:lnTo>
                  <a:close/>
                </a:path>
              </a:pathLst>
            </a:custGeom>
            <a:ln w="24384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5338" y="5704210"/>
            <a:ext cx="1084701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ВАЖНО!!!</a:t>
            </a:r>
            <a:r>
              <a:rPr sz="1400" b="1" spc="16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3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Результат</a:t>
            </a:r>
            <a:r>
              <a:rPr sz="1400" spc="15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оценивания</a:t>
            </a:r>
            <a:r>
              <a:rPr sz="1400" spc="14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ответа</a:t>
            </a:r>
            <a:r>
              <a:rPr sz="1400" spc="16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участника</a:t>
            </a:r>
            <a:r>
              <a:rPr sz="1400" spc="16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r>
              <a:rPr sz="1400" spc="16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переносится</a:t>
            </a:r>
            <a:r>
              <a:rPr sz="1400" spc="14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экспертом</a:t>
            </a:r>
            <a:r>
              <a:rPr sz="1400" b="1" spc="14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в</a:t>
            </a:r>
            <a:r>
              <a:rPr sz="1400" spc="13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бланк</a:t>
            </a:r>
            <a:r>
              <a:rPr sz="1400" spc="15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3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endParaRPr sz="1400" dirty="0">
              <a:latin typeface="Lucida Console" panose="020B0609040504020204" pitchFamily="49" charset="0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1400" spc="-2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только</a:t>
            </a:r>
            <a:r>
              <a:rPr sz="1400" spc="-3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после</a:t>
            </a:r>
            <a:r>
              <a:rPr sz="1400" spc="2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проверки</a:t>
            </a:r>
            <a:r>
              <a:rPr sz="1400" spc="-4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им</a:t>
            </a:r>
            <a:r>
              <a:rPr sz="140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заполненной</a:t>
            </a:r>
            <a:r>
              <a:rPr sz="1400" spc="5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формы</a:t>
            </a:r>
            <a:r>
              <a:rPr sz="1400" spc="1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черновика</a:t>
            </a:r>
            <a:r>
              <a:rPr sz="1400" spc="-4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для</a:t>
            </a:r>
            <a:r>
              <a:rPr sz="1400" spc="1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Console" panose="020B0609040504020204" pitchFamily="49" charset="0"/>
                <a:cs typeface="Times New Roman"/>
              </a:rPr>
              <a:t>эксперта.</a:t>
            </a:r>
            <a:endParaRPr sz="1400" dirty="0">
              <a:latin typeface="Lucida Console" panose="020B0609040504020204" pitchFamily="49" charset="0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Зачёт</a:t>
            </a:r>
            <a:r>
              <a:rPr sz="1400" spc="13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выставляется</a:t>
            </a:r>
            <a:r>
              <a:rPr sz="1400" spc="16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участникам</a:t>
            </a:r>
            <a:r>
              <a:rPr sz="1400" spc="11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ИС,</a:t>
            </a:r>
            <a:r>
              <a:rPr sz="1400" spc="52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endParaRPr lang="ru-RU" sz="1400" spc="525" dirty="0" smtClean="0">
              <a:solidFill>
                <a:srgbClr val="001F5F"/>
              </a:solidFill>
              <a:latin typeface="Lucida Console" panose="020B0609040504020204" pitchFamily="49" charset="0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 err="1" smtClean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набравшим</a:t>
            </a:r>
            <a:r>
              <a:rPr sz="1400" spc="545" dirty="0" smtClean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не</a:t>
            </a:r>
            <a:r>
              <a:rPr sz="1400" spc="53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менее</a:t>
            </a:r>
            <a:r>
              <a:rPr sz="1400" spc="53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10 </a:t>
            </a:r>
            <a:r>
              <a:rPr sz="1400" spc="15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баллов</a:t>
            </a:r>
            <a:r>
              <a:rPr sz="1400" spc="55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из</a:t>
            </a:r>
            <a:r>
              <a:rPr sz="1400" spc="54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20</a:t>
            </a:r>
            <a:r>
              <a:rPr sz="1400" spc="53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возможных </a:t>
            </a:r>
            <a:r>
              <a:rPr sz="1400" spc="-38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по</a:t>
            </a:r>
            <a:r>
              <a:rPr sz="1400" spc="-1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19</a:t>
            </a:r>
            <a:r>
              <a:rPr sz="1400" spc="-3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критериям</a:t>
            </a:r>
            <a:r>
              <a:rPr sz="1400" spc="-1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Lucida Console" panose="020B0609040504020204" pitchFamily="49" charset="0"/>
                <a:cs typeface="Times New Roman"/>
              </a:rPr>
              <a:t>оценивания</a:t>
            </a:r>
            <a:endParaRPr sz="1400" dirty="0">
              <a:latin typeface="Lucida Console" panose="020B0609040504020204" pitchFamily="49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4" y="219075"/>
            <a:ext cx="8596668" cy="1320800"/>
          </a:xfrm>
        </p:spPr>
        <p:txBody>
          <a:bodyPr/>
          <a:lstStyle/>
          <a:p>
            <a:pPr algn="ctr"/>
            <a:r>
              <a:rPr kumimoji="0" lang="ru-RU" sz="24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ИС-08 Акт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 </a:t>
            </a:r>
            <a:r>
              <a:rPr kumimoji="0" lang="ru-RU" sz="24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досрочном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завершении </a:t>
            </a:r>
            <a:r>
              <a:rPr kumimoji="0" lang="ru-RU" sz="2400" b="1" i="0" u="none" strike="noStrike" kern="0" cap="none" spc="-58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400" b="1" i="0" u="none" strike="noStrike" kern="0" cap="none" spc="-585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/>
            </a:r>
            <a:br>
              <a:rPr kumimoji="0" lang="ru-RU" sz="2400" b="1" i="0" u="none" strike="noStrike" kern="0" cap="none" spc="-585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</a:br>
            <a:r>
              <a:rPr kumimoji="0" lang="ru-RU" sz="2400" b="1" i="0" u="none" strike="noStrike" kern="0" cap="none" spc="-30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итогового</a:t>
            </a:r>
            <a:r>
              <a:rPr kumimoji="0" lang="ru-RU" sz="2400" b="1" i="0" u="none" strike="noStrike" kern="0" cap="none" spc="-10" normalizeH="0" baseline="0" noProof="0" dirty="0" smtClean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собеседования</a:t>
            </a:r>
            <a:endParaRPr lang="ru-RU" dirty="0">
              <a:latin typeface="Lucida Console" panose="020B060904050402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8547F-0737-8F86-FFF3-9CEE3E3B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68" y="1782317"/>
            <a:ext cx="6294881" cy="2639557"/>
          </a:xfrm>
          <a:ln w="3810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438151" marR="147955" indent="-285750" defTabSz="914400">
              <a:spcBef>
                <a:spcPts val="309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Заполняется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в случае,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если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участник </a:t>
            </a:r>
            <a:r>
              <a:rPr kumimoji="0" lang="ru-RU" sz="16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по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состоянию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здоровья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или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другим</a:t>
            </a:r>
            <a:r>
              <a:rPr kumimoji="0" lang="ru-RU" sz="1600" b="0" i="0" u="none" strike="noStrike" kern="1200" cap="none" spc="-1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объективным</a:t>
            </a:r>
            <a:r>
              <a:rPr kumimoji="0" lang="ru-RU" sz="16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причинам</a:t>
            </a:r>
            <a:r>
              <a:rPr kumimoji="0" lang="ru-RU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не </a:t>
            </a:r>
            <a:r>
              <a:rPr kumimoji="0" lang="ru-RU" sz="16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может</a:t>
            </a:r>
            <a:r>
              <a:rPr lang="ru-RU"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завершить</a:t>
            </a: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ИС</a:t>
            </a:r>
          </a:p>
          <a:p>
            <a:pPr marL="152401" marR="147955" indent="0" defTabSz="914400">
              <a:spcBef>
                <a:spcPts val="309"/>
              </a:spcBef>
              <a:buClrTx/>
              <a:buSzTx/>
              <a:buNone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pPr marL="461645" marR="171450" indent="-285750" defTabSz="914400">
              <a:spcBef>
                <a:spcPts val="31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Составляется</a:t>
            </a:r>
            <a:r>
              <a:rPr kumimoji="0" lang="ru-RU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ответственным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организатором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ОО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и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подписывается</a:t>
            </a:r>
            <a:r>
              <a:rPr lang="ru-RU"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руководителем</a:t>
            </a:r>
            <a:r>
              <a:rPr kumimoji="0" lang="ru-RU" sz="1600" b="0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ОО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cs typeface="Times New Roman"/>
              </a:rPr>
              <a:t>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cs typeface="Times New Roman"/>
            </a:endParaRPr>
          </a:p>
          <a:p>
            <a:endParaRPr lang="ru-RU" sz="300" dirty="0">
              <a:latin typeface="Lucida Console" panose="020B0609040504020204" pitchFamily="49" charset="0"/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1C14A0C5-4647-06B3-1524-8F481047B9FE}"/>
              </a:ext>
            </a:extLst>
          </p:cNvPr>
          <p:cNvSpPr txBox="1"/>
          <p:nvPr/>
        </p:nvSpPr>
        <p:spPr>
          <a:xfrm>
            <a:off x="277369" y="5075682"/>
            <a:ext cx="6178022" cy="532838"/>
          </a:xfrm>
          <a:prstGeom prst="rect">
            <a:avLst/>
          </a:prstGeom>
          <a:solidFill>
            <a:srgbClr val="E8909A"/>
          </a:solidFill>
          <a:ln w="28955">
            <a:solidFill>
              <a:srgbClr val="C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0345" marR="213360" algn="ctr" defTabSz="914400">
              <a:spcBef>
                <a:spcPts val="315"/>
              </a:spcBef>
            </a:pPr>
            <a:r>
              <a:rPr sz="1600" b="1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Эксперт</a:t>
            </a:r>
            <a:r>
              <a:rPr sz="1600" b="1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вносит</a:t>
            </a:r>
            <a:r>
              <a:rPr sz="16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соответствующую </a:t>
            </a:r>
            <a:r>
              <a:rPr sz="1600" spc="-38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метку</a:t>
            </a:r>
            <a:r>
              <a:rPr sz="16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 </a:t>
            </a:r>
            <a:r>
              <a:rPr sz="1600" spc="-1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бланк</a:t>
            </a:r>
            <a:r>
              <a:rPr sz="1600" spc="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 err="1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участника</a:t>
            </a:r>
            <a:r>
              <a:rPr sz="1600" spc="20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</a:t>
            </a:r>
            <a:r>
              <a:rPr lang="ru-RU" sz="1600"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и </a:t>
            </a:r>
            <a:r>
              <a:rPr sz="1600" spc="-5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</a:t>
            </a:r>
            <a:r>
              <a:rPr sz="1600" spc="-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1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ведомос</a:t>
            </a:r>
            <a:r>
              <a:rPr lang="ru-RU" sz="1600" spc="-10" dirty="0" err="1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ть</a:t>
            </a:r>
            <a:r>
              <a:rPr sz="1600" spc="10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Lucida Console" panose="020B0609040504020204" pitchFamily="49" charset="0"/>
                <a:cs typeface="Times New Roman"/>
              </a:rPr>
              <a:t>ИС-02</a:t>
            </a:r>
            <a:endParaRPr sz="1600" dirty="0">
              <a:solidFill>
                <a:prstClr val="black"/>
              </a:solidFill>
              <a:latin typeface="Lucida Console" panose="020B0609040504020204" pitchFamily="49" charset="0"/>
              <a:cs typeface="Times New Roman"/>
            </a:endParaRPr>
          </a:p>
        </p:txBody>
      </p:sp>
      <p:pic>
        <p:nvPicPr>
          <p:cNvPr id="6" name="object 14">
            <a:extLst>
              <a:ext uri="{FF2B5EF4-FFF2-40B4-BE49-F238E27FC236}">
                <a16:creationId xmlns:a16="http://schemas.microsoft.com/office/drawing/2014/main" id="{3482B6D8-7789-66D8-7583-00B3B6009B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9842" y="1039020"/>
            <a:ext cx="5134969" cy="561594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70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2321</TotalTime>
  <Words>593</Words>
  <Application>Microsoft Office PowerPoint</Application>
  <PresentationFormat>Широкоэкранный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Book Antiqua</vt:lpstr>
      <vt:lpstr>Calibri</vt:lpstr>
      <vt:lpstr>Cambria</vt:lpstr>
      <vt:lpstr>Lucida Console</vt:lpstr>
      <vt:lpstr>Times New Roman</vt:lpstr>
      <vt:lpstr>Trebuchet MS</vt:lpstr>
      <vt:lpstr>Wingdings</vt:lpstr>
      <vt:lpstr>Wingdings 3</vt:lpstr>
      <vt:lpstr>Аспект</vt:lpstr>
      <vt:lpstr>Правила заполнения  форм и бланков  итогового собеседования по русскому языку  ГИА-9</vt:lpstr>
      <vt:lpstr>Бланк итогового собеседования</vt:lpstr>
      <vt:lpstr>Регистрационная часть бланка</vt:lpstr>
      <vt:lpstr>Основные правила заполнения бланка  итогового собеседования</vt:lpstr>
      <vt:lpstr>Поля для внесения баллов по критериям оценивания (заполняет эксперт)</vt:lpstr>
      <vt:lpstr>ИС-01 Список участников ИС  по ОО (местам проведения)</vt:lpstr>
      <vt:lpstr>ИС-02 Ведомость учета проведения   ИС-9 в аудитории</vt:lpstr>
      <vt:lpstr>Форма черновика для эксперта</vt:lpstr>
      <vt:lpstr>ИС-08 Акт о досрочном завершении   итогового собеседования</vt:lpstr>
      <vt:lpstr>Формы, направляемые в РЦОИ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заполнения форм, бланков итогового собеседования по русскому языку</dc:title>
  <dc:creator>user</dc:creator>
  <cp:lastModifiedBy>Altushhka</cp:lastModifiedBy>
  <cp:revision>124</cp:revision>
  <dcterms:created xsi:type="dcterms:W3CDTF">2022-12-06T07:46:11Z</dcterms:created>
  <dcterms:modified xsi:type="dcterms:W3CDTF">2024-02-08T08:32:50Z</dcterms:modified>
</cp:coreProperties>
</file>