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9" r:id="rId1"/>
  </p:sldMasterIdLst>
  <p:notesMasterIdLst>
    <p:notesMasterId r:id="rId12"/>
  </p:notesMasterIdLst>
  <p:sldIdLst>
    <p:sldId id="256" r:id="rId2"/>
    <p:sldId id="267" r:id="rId3"/>
    <p:sldId id="257" r:id="rId4"/>
    <p:sldId id="268" r:id="rId5"/>
    <p:sldId id="274" r:id="rId6"/>
    <p:sldId id="280" r:id="rId7"/>
    <p:sldId id="276" r:id="rId8"/>
    <p:sldId id="278" r:id="rId9"/>
    <p:sldId id="261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E2B1A-479E-4915-9F94-C99180EB403A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63103-14EB-432B-8829-EA4F32295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61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E06E3C-EA72-0086-57B7-DA723B7B4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97A52F-4BC2-A0A9-5A07-2526C27A6F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1C0A94-D2CC-FCB7-D818-18DD09FCF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5FD316-94AE-230B-BFB5-F8A949CB3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3F7305-5535-2714-E06B-05E9833C3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19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32BD3-6023-82D9-BDAE-A60CF3668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A5463A-EC15-1A5B-C587-D9E25059D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44C12-B077-54EA-045E-90C68592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984A14-D904-7E97-3B35-4243ADE6F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E40AA0-FA4F-D797-729B-A67779DED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906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AAC837D-667C-4437-9B85-527CF9C6F2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6BC9FE-34F4-3D1D-08FE-4549208A8B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3BD23A-941A-993B-091A-CECC94229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B3E848-114B-5D38-D8C7-BA2BA9A1A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1DB9A5-849B-884B-2A28-50554F9C6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164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C35E2-8D76-1F59-EBCB-051A3F675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E185A6-F886-F5D0-4E71-9CDE3833F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65E2FB-8622-1308-B72D-EC05D9E18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77CA0E-33FF-ABCC-4405-C0D8FAE5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4F2B8-D41D-9ABD-C3C3-BFAF33CAD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776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D58B0-EE82-2477-EA80-0A437CF6C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BEC105-4EF0-4530-ADBB-FBE1AE487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D7DBE0-396E-2984-BA4D-4EA76E51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EF413-435F-3C88-392F-2E9D6F1D0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87E791-2E7A-3C79-8A49-3B2142BD1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92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8FC982-2B00-B0D8-FC2E-BB11C80C1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A92F7D-0EC9-2200-2D55-DA4F96A1AB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4FF9C2-B9F9-6D38-9C29-FA89AAB30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C28F6E-3725-BF5F-EF02-1CE8B8B38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D1CC2A-19DA-75D9-1E3C-B936E8161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543846-CF72-D24A-4C7D-66D97AB95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79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0C2B7-6AD1-D691-B4FF-FE5139DA8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ECEC01-B479-B6C1-52F2-0DFFFE0F3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CB4D26-FEA3-0DC5-7EF6-406589643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09FE84-8D48-D556-B470-B33498CE9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D75C98-F7FF-2779-08C5-D75151AB23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68BE0BC-030E-2E69-C802-063B9C023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30AD8F-80BC-FDB9-DE01-7E7F44352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6BD31E6-0076-231E-8E24-45C556241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97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40A47-E086-86AA-F300-DEE9185F2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ADD85A-CB81-9203-1039-7827379E9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C404B59-10F8-B79D-70FD-6EEA347B7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83709F0-5532-D21D-000A-FCDBEC692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115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134144-F5CE-89A0-CFD7-36E1944B1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A7E1FB0-322D-963B-4AC2-DFB5BF7FC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AB4692-9E4F-ACC9-67C7-AE3BD10E5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3C25C5-DF62-8A1A-4891-513A15B67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06910F-84E6-E66D-AD1E-8C7FC477E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4E5F28-8F6E-175B-8BDE-20EA5AC88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151558-CB0E-34AC-1D34-AFBB5D212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207415-7085-AD29-3BAB-AC32824B6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EBCF5F-78FF-924F-B66F-9C4BE831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6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8F652-4A82-089D-D64C-54A7260D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24B7261-2D3A-F976-BD24-610FF3AA1C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C7F9A9-7991-3219-2E68-51BDC4FC7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B23BCF-21CF-41F3-1EF2-42C7F36CD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98729A-C47A-9330-C61E-59ABA8029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2E1448-055A-85DA-A8B1-49E9B1B65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82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9F2E33-E8E2-9328-4E16-16AC015B1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1C8001-4370-03C5-E1F3-6ECBA58B4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B2444C-D5BA-169A-AF49-7CD57FD9F1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12A0A-0801-43E0-8517-9F868D3559B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F77631-C853-CD10-DF40-B44E19349C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99717E-7B61-84C9-0575-2CF4D5775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6D50E-2FD7-457B-8A5E-EB9CE8DD1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69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62CCF-CCAE-30DB-46CF-9C6CC630CB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C639B3-ECEF-CAA7-5503-335907391C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79D0C2-8EE2-55F9-C496-289469A378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955359-BC66-22F1-9E7D-74DE8419512A}"/>
              </a:ext>
            </a:extLst>
          </p:cNvPr>
          <p:cNvSpPr txBox="1"/>
          <p:nvPr/>
        </p:nvSpPr>
        <p:spPr>
          <a:xfrm>
            <a:off x="4767773" y="6002864"/>
            <a:ext cx="2656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Элиста,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FBDD73-5A6E-63CE-845A-92F0DC71733F}"/>
              </a:ext>
            </a:extLst>
          </p:cNvPr>
          <p:cNvSpPr txBox="1"/>
          <p:nvPr/>
        </p:nvSpPr>
        <p:spPr>
          <a:xfrm>
            <a:off x="1382561" y="2585636"/>
            <a:ext cx="94268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ВСЕРОССИЙСКОЕ ТРЕНИРОВОЧНОЕ МЕРОПРИЯТИЕ 05.03.2024 г. </a:t>
            </a:r>
          </a:p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В ФОРМЕ ЕГЭ ПО БИОЛОГИИ, ИНФОРМАТИКЕ и ИКТ (КЕГЭ), </a:t>
            </a:r>
          </a:p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АНГЛИЙСКИЙ ЯЗЫК (письменная часть и раздел «Говорение»)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FCF79-17B9-CBD0-17C9-C554C5404886}"/>
              </a:ext>
            </a:extLst>
          </p:cNvPr>
          <p:cNvSpPr txBox="1"/>
          <p:nvPr/>
        </p:nvSpPr>
        <p:spPr>
          <a:xfrm>
            <a:off x="2183907" y="239697"/>
            <a:ext cx="82384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МИНИСТЕРСТВО ОБРАЗОВАНИЯ И НАУКИ РЕСПУБЛИКИ КАЛМЫКИЯ</a:t>
            </a:r>
          </a:p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ЦЕНТР ОЦЕНКИ И КАЧЕСТВА ОБРАЗОВАНИЯ</a:t>
            </a:r>
          </a:p>
          <a:p>
            <a:pPr algn="ctr"/>
            <a:endParaRPr lang="ru-RU" sz="16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E10BFC-9300-4103-66A1-E8549D5D48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97125"/>
            <a:ext cx="1169922" cy="1241057"/>
          </a:xfrm>
          <a:prstGeom prst="rect">
            <a:avLst/>
          </a:prstGeom>
        </p:spPr>
      </p:pic>
      <p:pic>
        <p:nvPicPr>
          <p:cNvPr id="12" name="Рисунок 11" descr="Маленький логотип.png">
            <a:extLst>
              <a:ext uri="{FF2B5EF4-FFF2-40B4-BE49-F238E27FC236}">
                <a16:creationId xmlns:a16="http://schemas.microsoft.com/office/drawing/2014/main" id="{0F465B3F-1564-0379-833D-C080413A83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7" y="3777"/>
            <a:ext cx="2826886" cy="163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575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B251D7E-DFAE-2373-E4ED-C503FD9847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06D0007-C268-4F91-16AC-28D5E93DA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48" y="36186"/>
            <a:ext cx="3875122" cy="2076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3BCF2DD1-DAC0-A0E1-8856-E10AD0CC85FB}"/>
              </a:ext>
            </a:extLst>
          </p:cNvPr>
          <p:cNvSpPr txBox="1"/>
          <p:nvPr/>
        </p:nvSpPr>
        <p:spPr>
          <a:xfrm>
            <a:off x="422596" y="3068662"/>
            <a:ext cx="4753879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sz="3600" b="1" dirty="0" err="1">
                <a:solidFill>
                  <a:srgbClr val="002060"/>
                </a:solidFill>
                <a:latin typeface="Century Gothic" panose="020B0502020202020204" pitchFamily="34" charset="0"/>
                <a:cs typeface="UEWPJC+Roboto Bold"/>
              </a:rPr>
              <a:t>Контакт</a:t>
            </a:r>
            <a:r>
              <a:rPr lang="ru-RU" sz="3600" b="1" dirty="0">
                <a:solidFill>
                  <a:srgbClr val="002060"/>
                </a:solidFill>
                <a:latin typeface="Century Gothic" panose="020B0502020202020204" pitchFamily="34" charset="0"/>
                <a:cs typeface="UEWPJC+Roboto Bold"/>
              </a:rPr>
              <a:t>ы РЦОИ </a:t>
            </a:r>
            <a:r>
              <a:rPr lang="ru-RU" sz="3600" dirty="0">
                <a:solidFill>
                  <a:srgbClr val="002060"/>
                </a:solidFill>
                <a:latin typeface="Century Gothic" panose="020B0502020202020204" pitchFamily="34" charset="0"/>
                <a:cs typeface="UEWPJC+Roboto Bold"/>
              </a:rPr>
              <a:t>Республика Калмыкия</a:t>
            </a:r>
            <a:endParaRPr sz="3600" dirty="0">
              <a:solidFill>
                <a:srgbClr val="002060"/>
              </a:solidFill>
              <a:latin typeface="Century Gothic" panose="020B0502020202020204" pitchFamily="34" charset="0"/>
              <a:cs typeface="UEWPJC+Roboto Bold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57654841-5E8E-28CE-F213-E614B2524729}"/>
              </a:ext>
            </a:extLst>
          </p:cNvPr>
          <p:cNvSpPr txBox="1"/>
          <p:nvPr/>
        </p:nvSpPr>
        <p:spPr>
          <a:xfrm>
            <a:off x="5389213" y="1283558"/>
            <a:ext cx="6802787" cy="178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sz="28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САЙТ</a:t>
            </a:r>
            <a:r>
              <a:rPr sz="2800" b="1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:</a:t>
            </a: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 </a:t>
            </a:r>
            <a:r>
              <a:rPr sz="2800" b="1" u="sng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COKO08.RU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28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r>
              <a:rPr sz="28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ЭЛ.ПОЧТА:</a:t>
            </a:r>
            <a:r>
              <a:rPr lang="en-US" sz="2800" b="1" u="sng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COKO08@MAIL.RU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sz="32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2BA312C3-FD00-F20A-1D2D-937ECA8DBE2A}"/>
              </a:ext>
            </a:extLst>
          </p:cNvPr>
          <p:cNvSpPr txBox="1"/>
          <p:nvPr/>
        </p:nvSpPr>
        <p:spPr>
          <a:xfrm>
            <a:off x="5323542" y="2644941"/>
            <a:ext cx="6462703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3200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Горячая линия РЦОИ</a:t>
            </a:r>
            <a:r>
              <a:rPr sz="3200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: </a:t>
            </a:r>
            <a:r>
              <a:rPr sz="32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8(84722)39090</a:t>
            </a:r>
            <a:endParaRPr lang="ru-RU" sz="32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32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Техническая поддержка: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+7 999 259 90 00</a:t>
            </a:r>
          </a:p>
        </p:txBody>
      </p:sp>
    </p:spTree>
    <p:extLst>
      <p:ext uri="{BB962C8B-B14F-4D97-AF65-F5344CB8AC3E}">
        <p14:creationId xmlns:p14="http://schemas.microsoft.com/office/powerpoint/2010/main" val="2684717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E866F-5CE9-8AB4-DC53-A86EC61D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38F46-CA0D-5470-085F-AFAC9F0B904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8D22B24-3F0E-5C6E-A4A6-513028B10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753" y="6210933"/>
            <a:ext cx="1017563" cy="58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B15E177-527C-FB6F-3D5D-0359677339C2}"/>
              </a:ext>
            </a:extLst>
          </p:cNvPr>
          <p:cNvSpPr/>
          <p:nvPr/>
        </p:nvSpPr>
        <p:spPr>
          <a:xfrm>
            <a:off x="-247241" y="236929"/>
            <a:ext cx="1268648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entury Gothic" panose="020B0502020202020204" pitchFamily="34" charset="0"/>
                <a:ea typeface="Cambria Math" panose="02040503050406030204" pitchFamily="18" charset="0"/>
                <a:cs typeface="Vrinda" panose="020B0502040204020203" pitchFamily="34" charset="0"/>
              </a:rPr>
              <a:t>Нормативные документы о проведении региональных тренировочных мероприятий в 2022-2023 учебном году, регламент проведения ВТМ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4333FD-9C86-4CAF-A51E-1DB34FBEB977}"/>
              </a:ext>
            </a:extLst>
          </p:cNvPr>
          <p:cNvSpPr txBox="1"/>
          <p:nvPr/>
        </p:nvSpPr>
        <p:spPr>
          <a:xfrm>
            <a:off x="767486" y="5745914"/>
            <a:ext cx="32610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0" dirty="0">
                <a:solidFill>
                  <a:srgbClr val="34394E"/>
                </a:solidFill>
                <a:effectLst/>
                <a:latin typeface="Century Gothic" panose="020B0502020202020204" pitchFamily="34" charset="0"/>
              </a:rPr>
              <a:t>Письмо ФГБУ «ФЦТ» № 10_874 от 29.12.2023</a:t>
            </a:r>
          </a:p>
          <a:p>
            <a:pPr algn="ctr"/>
            <a:r>
              <a:rPr lang="ru-RU" sz="1200" i="0" dirty="0">
                <a:solidFill>
                  <a:srgbClr val="34394E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100" b="1" i="0" dirty="0">
                <a:solidFill>
                  <a:srgbClr val="34394E"/>
                </a:solidFill>
                <a:effectLst/>
                <a:latin typeface="Century Gothic" panose="020B0502020202020204" pitchFamily="34" charset="0"/>
              </a:rPr>
              <a:t>«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34394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 проведении тренировочного мероприятия...</a:t>
            </a:r>
            <a:r>
              <a:rPr lang="ru-RU" sz="1100" b="1" i="0" dirty="0">
                <a:solidFill>
                  <a:srgbClr val="34394E"/>
                </a:solidFill>
                <a:effectLst/>
                <a:latin typeface="Century Gothic" panose="020B0502020202020204" pitchFamily="34" charset="0"/>
              </a:rPr>
              <a:t>»</a:t>
            </a:r>
            <a:endParaRPr lang="ru-RU" sz="1200" b="1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C63588-07F9-4F83-B07B-D68D26F6945E}"/>
              </a:ext>
            </a:extLst>
          </p:cNvPr>
          <p:cNvSpPr txBox="1"/>
          <p:nvPr/>
        </p:nvSpPr>
        <p:spPr>
          <a:xfrm>
            <a:off x="8391801" y="5808760"/>
            <a:ext cx="326101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Регламент проведения всероссийского тренировочного мероприятия 05 марта 2024 года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(доступен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на сайте ФГБУ «ФЦТ»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 разделе </a:t>
            </a:r>
            <a:r>
              <a:rPr kumimoji="0" lang="ru-RU" sz="1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тренировки и апробации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а так же на сайте </a:t>
            </a: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coko08.ru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F121EE-2F6F-4B66-82E5-325C0D736B1E}"/>
              </a:ext>
            </a:extLst>
          </p:cNvPr>
          <p:cNvSpPr txBox="1"/>
          <p:nvPr/>
        </p:nvSpPr>
        <p:spPr>
          <a:xfrm>
            <a:off x="4555852" y="5826934"/>
            <a:ext cx="326101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Century Gothic" panose="020B0502020202020204" pitchFamily="34" charset="0"/>
              </a:rPr>
              <a:t>Приказ </a:t>
            </a:r>
            <a:r>
              <a:rPr lang="ru-RU" sz="1100" dirty="0" err="1">
                <a:latin typeface="Century Gothic" panose="020B0502020202020204" pitchFamily="34" charset="0"/>
              </a:rPr>
              <a:t>МОиН</a:t>
            </a:r>
            <a:r>
              <a:rPr lang="ru-RU" sz="1100" dirty="0">
                <a:latin typeface="Century Gothic" panose="020B0502020202020204" pitchFamily="34" charset="0"/>
              </a:rPr>
              <a:t> РК № 232 от 22.02.2024 г. </a:t>
            </a:r>
          </a:p>
          <a:p>
            <a:pPr algn="ctr"/>
            <a:r>
              <a:rPr lang="ru-RU" sz="1100" b="1" dirty="0">
                <a:latin typeface="Century Gothic" panose="020B0502020202020204" pitchFamily="34" charset="0"/>
              </a:rPr>
              <a:t>«О проведении всероссийского тренировочного мероприятия по образовательным программам среднего общего образования 05.03.2024 года»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4640C9-73B5-F9E9-C9AD-346E2524E4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436" y="1263452"/>
            <a:ext cx="3245277" cy="43716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0C4ABDE-C0F5-C50A-B8F4-39EC9510F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8816" y="1265641"/>
            <a:ext cx="3261018" cy="437167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B56E9E-540C-9184-EA98-71BFEA3A0F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" r="6178"/>
          <a:stretch/>
        </p:blipFill>
        <p:spPr>
          <a:xfrm>
            <a:off x="8303278" y="1263452"/>
            <a:ext cx="3245277" cy="434422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2669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E866F-5CE9-8AB4-DC53-A86EC61D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38F46-CA0D-5470-085F-AFAC9F0B904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8D22B24-3F0E-5C6E-A4A6-513028B10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581" y="5379868"/>
            <a:ext cx="2180183" cy="116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ADDEB3-D2D3-DA3C-D595-8DC7C86A2F90}"/>
              </a:ext>
            </a:extLst>
          </p:cNvPr>
          <p:cNvSpPr txBox="1"/>
          <p:nvPr/>
        </p:nvSpPr>
        <p:spPr>
          <a:xfrm>
            <a:off x="838200" y="636067"/>
            <a:ext cx="101967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8288" algn="just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Цель проведения тренировочного экзамена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-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апробация Программного комплекса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 для проведения ГИА в ППЭ и отработка организационных и технологических процедур, осуществляемых при проведении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ЕГЭ с применением технологий доставки ЭМ по сети «Интернет» и сканирования в аудиториях ППЭ</a:t>
            </a:r>
          </a:p>
        </p:txBody>
      </p:sp>
    </p:spTree>
    <p:extLst>
      <p:ext uri="{BB962C8B-B14F-4D97-AF65-F5344CB8AC3E}">
        <p14:creationId xmlns:p14="http://schemas.microsoft.com/office/powerpoint/2010/main" val="17729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E866F-5CE9-8AB4-DC53-A86EC61D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B493FA7A-1A2A-145F-C48E-A7C1AAE5FE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73"/>
          <a:stretch/>
        </p:blipFill>
        <p:spPr>
          <a:xfrm>
            <a:off x="10277121" y="63189"/>
            <a:ext cx="1010124" cy="916341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38F46-CA0D-5470-085F-AFAC9F0B904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144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8D22B24-3F0E-5C6E-A4A6-513028B10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16" y="-15623"/>
            <a:ext cx="1879363" cy="107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B17C3C-1E7D-9845-326C-3680EE063E59}"/>
              </a:ext>
            </a:extLst>
          </p:cNvPr>
          <p:cNvSpPr txBox="1"/>
          <p:nvPr/>
        </p:nvSpPr>
        <p:spPr>
          <a:xfrm>
            <a:off x="687498" y="133144"/>
            <a:ext cx="10704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ВСЕРОССИЙСКОЕ ТРЕНИРОВОЧНОЕ МЕРОПРИЯТИЕ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05.03.2024 г.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3D95EA-6DCC-DF43-E5E9-45A179981467}"/>
              </a:ext>
            </a:extLst>
          </p:cNvPr>
          <p:cNvSpPr txBox="1"/>
          <p:nvPr/>
        </p:nvSpPr>
        <p:spPr>
          <a:xfrm>
            <a:off x="-112197" y="979530"/>
            <a:ext cx="123041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Century Gothic" panose="020B0502020202020204" pitchFamily="34" charset="0"/>
              </a:rPr>
              <a:t>БИОЛОГИЯ- 1 ППЭ, АНГЛИЙСКИЙ ЯЗЫК (</a:t>
            </a:r>
            <a:r>
              <a:rPr lang="ru-RU" sz="1600" b="1" i="1" dirty="0">
                <a:latin typeface="Century Gothic" panose="020B0502020202020204" pitchFamily="34" charset="0"/>
              </a:rPr>
              <a:t>письменная часть, раздел «Говорение</a:t>
            </a:r>
            <a:r>
              <a:rPr lang="ru-RU" sz="2400" b="1" i="1" dirty="0">
                <a:latin typeface="Century Gothic" panose="020B0502020202020204" pitchFamily="34" charset="0"/>
              </a:rPr>
              <a:t>»)</a:t>
            </a:r>
            <a:r>
              <a:rPr lang="ru-RU" sz="2200" b="1" dirty="0">
                <a:latin typeface="Century Gothic" panose="020B0502020202020204" pitchFamily="34" charset="0"/>
              </a:rPr>
              <a:t>- 1 ППЭ,</a:t>
            </a:r>
          </a:p>
          <a:p>
            <a:pPr algn="ctr"/>
            <a:r>
              <a:rPr lang="ru-RU" sz="2200" b="1" dirty="0">
                <a:latin typeface="Century Gothic" panose="020B0502020202020204" pitchFamily="34" charset="0"/>
              </a:rPr>
              <a:t> ИКТ (КЕГЭ) – 1 ППЭ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A99A1E5-A598-4FA3-9785-CA4B048B3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296654"/>
              </p:ext>
            </p:extLst>
          </p:nvPr>
        </p:nvGraphicFramePr>
        <p:xfrm>
          <a:off x="838200" y="1922669"/>
          <a:ext cx="10782669" cy="2897270"/>
        </p:xfrm>
        <a:graphic>
          <a:graphicData uri="http://schemas.openxmlformats.org/drawingml/2006/table">
            <a:tbl>
              <a:tblPr/>
              <a:tblGrid>
                <a:gridCol w="548954">
                  <a:extLst>
                    <a:ext uri="{9D8B030D-6E8A-4147-A177-3AD203B41FA5}">
                      <a16:colId xmlns:a16="http://schemas.microsoft.com/office/drawing/2014/main" val="1962709164"/>
                    </a:ext>
                  </a:extLst>
                </a:gridCol>
                <a:gridCol w="4745483">
                  <a:extLst>
                    <a:ext uri="{9D8B030D-6E8A-4147-A177-3AD203B41FA5}">
                      <a16:colId xmlns:a16="http://schemas.microsoft.com/office/drawing/2014/main" val="4019544950"/>
                    </a:ext>
                  </a:extLst>
                </a:gridCol>
                <a:gridCol w="2669753">
                  <a:extLst>
                    <a:ext uri="{9D8B030D-6E8A-4147-A177-3AD203B41FA5}">
                      <a16:colId xmlns:a16="http://schemas.microsoft.com/office/drawing/2014/main" val="820083853"/>
                    </a:ext>
                  </a:extLst>
                </a:gridCol>
                <a:gridCol w="966839">
                  <a:extLst>
                    <a:ext uri="{9D8B030D-6E8A-4147-A177-3AD203B41FA5}">
                      <a16:colId xmlns:a16="http://schemas.microsoft.com/office/drawing/2014/main" val="704684504"/>
                    </a:ext>
                  </a:extLst>
                </a:gridCol>
                <a:gridCol w="925820">
                  <a:extLst>
                    <a:ext uri="{9D8B030D-6E8A-4147-A177-3AD203B41FA5}">
                      <a16:colId xmlns:a16="http://schemas.microsoft.com/office/drawing/2014/main" val="10062965"/>
                    </a:ext>
                  </a:extLst>
                </a:gridCol>
                <a:gridCol w="925820">
                  <a:extLst>
                    <a:ext uri="{9D8B030D-6E8A-4147-A177-3AD203B41FA5}">
                      <a16:colId xmlns:a16="http://schemas.microsoft.com/office/drawing/2014/main" val="1596402132"/>
                    </a:ext>
                  </a:extLst>
                </a:gridCol>
              </a:tblGrid>
              <a:tr h="6005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Код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Наименование ППЭ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Предмет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Количество участников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Количество  аудиторий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Количество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АРМ 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896647"/>
                  </a:ext>
                </a:extLst>
              </a:tr>
              <a:tr h="4645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055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МБОУ «КЭГ имени Зая-Пандиты»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Биология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165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010560"/>
                  </a:ext>
                </a:extLst>
              </a:tr>
              <a:tr h="4469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008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МБОУ «РНГ им. преподобного </a:t>
                      </a:r>
                      <a:r>
                        <a:rPr lang="ru-RU" sz="1200" b="1" dirty="0" err="1">
                          <a:latin typeface="Century Gothic" panose="020B0502020202020204" pitchFamily="34" charset="0"/>
                        </a:rPr>
                        <a:t>С.Радонежского</a:t>
                      </a:r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Информатика и ИКТ (КЕГЭ)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734224"/>
                  </a:ext>
                </a:extLst>
              </a:tr>
              <a:tr h="7307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037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МБОУ «СОШ №18 </a:t>
                      </a:r>
                      <a:r>
                        <a:rPr lang="ru-RU" sz="1200" b="1" dirty="0" err="1">
                          <a:latin typeface="Century Gothic" panose="020B0502020202020204" pitchFamily="34" charset="0"/>
                        </a:rPr>
                        <a:t>им.Б.Б</a:t>
                      </a:r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. Городовикова» 	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Английский язык (письменная часть)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2935082"/>
                  </a:ext>
                </a:extLst>
              </a:tr>
              <a:tr h="6450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037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МБОУ «СОШ №18 </a:t>
                      </a:r>
                      <a:r>
                        <a:rPr lang="ru-RU" sz="1200" b="1" dirty="0" err="1">
                          <a:latin typeface="Century Gothic" panose="020B0502020202020204" pitchFamily="34" charset="0"/>
                        </a:rPr>
                        <a:t>им.Б.Б</a:t>
                      </a:r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. Городовикова» 	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Английский язык (раздел «Говорение»)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75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5(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подг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)/</a:t>
                      </a:r>
                    </a:p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6(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пров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48317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1675E29-5964-47DA-BF55-FAEA9D5F08A5}"/>
              </a:ext>
            </a:extLst>
          </p:cNvPr>
          <p:cNvSpPr txBox="1"/>
          <p:nvPr/>
        </p:nvSpPr>
        <p:spPr>
          <a:xfrm>
            <a:off x="8365537" y="6222415"/>
            <a:ext cx="34952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Aft>
                <a:spcPts val="800"/>
              </a:spcAft>
              <a:buNone/>
            </a:pPr>
            <a:r>
              <a:rPr lang="ru-RU" b="1" u="sng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НАЧАЛО ЭКЗАМЕНА: 10:00</a:t>
            </a:r>
            <a:endParaRPr lang="ru-RU" sz="1800" b="1" u="sng" dirty="0">
              <a:solidFill>
                <a:srgbClr val="C0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FB49E0-EA29-C4B0-D7A3-DED5D97CB4DC}"/>
              </a:ext>
            </a:extLst>
          </p:cNvPr>
          <p:cNvSpPr txBox="1"/>
          <p:nvPr/>
        </p:nvSpPr>
        <p:spPr>
          <a:xfrm>
            <a:off x="687498" y="2457297"/>
            <a:ext cx="859854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>
              <a:latin typeface="Century Gothic" panose="020B0502020202020204" pitchFamily="34" charset="0"/>
            </a:endParaRPr>
          </a:p>
          <a:p>
            <a:endParaRPr lang="ru-RU" b="1" dirty="0">
              <a:latin typeface="Century Gothic" panose="020B0502020202020204" pitchFamily="34" charset="0"/>
            </a:endParaRPr>
          </a:p>
          <a:p>
            <a:endParaRPr lang="ru-RU" b="1" dirty="0">
              <a:latin typeface="Century Gothic" panose="020B0502020202020204" pitchFamily="34" charset="0"/>
            </a:endParaRPr>
          </a:p>
          <a:p>
            <a:endParaRPr lang="ru-RU" b="1" dirty="0">
              <a:latin typeface="Century Gothic" panose="020B0502020202020204" pitchFamily="34" charset="0"/>
            </a:endParaRPr>
          </a:p>
          <a:p>
            <a:endParaRPr lang="ru-RU" b="1" dirty="0">
              <a:latin typeface="Century Gothic" panose="020B0502020202020204" pitchFamily="34" charset="0"/>
            </a:endParaRPr>
          </a:p>
          <a:p>
            <a:endParaRPr lang="ru-RU" b="1" dirty="0">
              <a:latin typeface="Century Gothic" panose="020B0502020202020204" pitchFamily="34" charset="0"/>
            </a:endParaRPr>
          </a:p>
          <a:p>
            <a:endParaRPr lang="ru-RU" b="1" dirty="0">
              <a:latin typeface="Century Gothic" panose="020B0502020202020204" pitchFamily="34" charset="0"/>
            </a:endParaRPr>
          </a:p>
          <a:p>
            <a:endParaRPr lang="ru-RU" b="1" dirty="0">
              <a:latin typeface="Century Gothic" panose="020B0502020202020204" pitchFamily="34" charset="0"/>
            </a:endParaRPr>
          </a:p>
          <a:p>
            <a:endParaRPr lang="ru-RU" b="1" dirty="0">
              <a:latin typeface="Century Gothic" panose="020B0502020202020204" pitchFamily="34" charset="0"/>
            </a:endParaRPr>
          </a:p>
          <a:p>
            <a:r>
              <a:rPr lang="ru-RU" b="1" dirty="0">
                <a:latin typeface="Century Gothic" panose="020B0502020202020204" pitchFamily="34" charset="0"/>
              </a:rPr>
              <a:t>Общее количество работников ППЭ: 192</a:t>
            </a:r>
          </a:p>
          <a:p>
            <a:r>
              <a:rPr lang="ru-RU" dirty="0">
                <a:latin typeface="Century Gothic" panose="020B0502020202020204" pitchFamily="34" charset="0"/>
              </a:rPr>
              <a:t>члены ГЭК </a:t>
            </a:r>
            <a:r>
              <a:rPr lang="ru-RU" b="1" dirty="0">
                <a:latin typeface="Century Gothic" panose="020B0502020202020204" pitchFamily="34" charset="0"/>
              </a:rPr>
              <a:t>(21), </a:t>
            </a:r>
            <a:r>
              <a:rPr lang="ru-RU" dirty="0">
                <a:latin typeface="Century Gothic" panose="020B0502020202020204" pitchFamily="34" charset="0"/>
              </a:rPr>
              <a:t>руководитель ППЭ </a:t>
            </a:r>
            <a:r>
              <a:rPr lang="ru-RU" b="1" dirty="0">
                <a:latin typeface="Century Gothic" panose="020B0502020202020204" pitchFamily="34" charset="0"/>
              </a:rPr>
              <a:t>(3), </a:t>
            </a:r>
            <a:r>
              <a:rPr lang="ru-RU" dirty="0">
                <a:latin typeface="Century Gothic" panose="020B0502020202020204" pitchFamily="34" charset="0"/>
              </a:rPr>
              <a:t>технические специалисты </a:t>
            </a:r>
            <a:r>
              <a:rPr lang="ru-RU" b="1" dirty="0">
                <a:latin typeface="Century Gothic" panose="020B0502020202020204" pitchFamily="34" charset="0"/>
              </a:rPr>
              <a:t>(18), </a:t>
            </a:r>
          </a:p>
          <a:p>
            <a:r>
              <a:rPr lang="ru-RU" dirty="0">
                <a:latin typeface="Century Gothic" panose="020B0502020202020204" pitchFamily="34" charset="0"/>
              </a:rPr>
              <a:t>организаторы в аудитории </a:t>
            </a:r>
            <a:r>
              <a:rPr lang="ru-RU" b="1" dirty="0">
                <a:latin typeface="Century Gothic" panose="020B0502020202020204" pitchFamily="34" charset="0"/>
              </a:rPr>
              <a:t>(114), </a:t>
            </a:r>
            <a:r>
              <a:rPr lang="ru-RU" dirty="0">
                <a:latin typeface="Century Gothic" panose="020B0502020202020204" pitchFamily="34" charset="0"/>
              </a:rPr>
              <a:t>организаторы вне аудитории </a:t>
            </a:r>
            <a:r>
              <a:rPr lang="ru-RU" b="1" dirty="0">
                <a:latin typeface="Century Gothic" panose="020B0502020202020204" pitchFamily="34" charset="0"/>
              </a:rPr>
              <a:t>(36)</a:t>
            </a:r>
          </a:p>
        </p:txBody>
      </p:sp>
    </p:spTree>
    <p:extLst>
      <p:ext uri="{BB962C8B-B14F-4D97-AF65-F5344CB8AC3E}">
        <p14:creationId xmlns:p14="http://schemas.microsoft.com/office/powerpoint/2010/main" val="2645156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520F2F-F6A2-45B8-A65E-F3A4CF4BF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43D668-D968-4153-A619-F859674BF56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624BC5-8DDD-451E-A874-F1E35FA7AF00}"/>
              </a:ext>
            </a:extLst>
          </p:cNvPr>
          <p:cNvSpPr txBox="1"/>
          <p:nvPr/>
        </p:nvSpPr>
        <p:spPr>
          <a:xfrm>
            <a:off x="1723747" y="381575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95" dirty="0"/>
              <a:t>Основные</a:t>
            </a:r>
            <a:r>
              <a:rPr lang="ru-RU" sz="3600" b="1" spc="-25" dirty="0"/>
              <a:t> </a:t>
            </a:r>
            <a:r>
              <a:rPr lang="ru-RU" sz="3600" b="1" spc="105" dirty="0"/>
              <a:t>изменения</a:t>
            </a:r>
            <a:r>
              <a:rPr lang="ru-RU" sz="3600" b="1" spc="-55" dirty="0"/>
              <a:t> </a:t>
            </a:r>
            <a:r>
              <a:rPr lang="ru-RU" sz="3600" b="1" dirty="0"/>
              <a:t>в</a:t>
            </a:r>
            <a:r>
              <a:rPr lang="ru-RU" sz="3600" b="1" spc="-30" dirty="0"/>
              <a:t> </a:t>
            </a:r>
            <a:r>
              <a:rPr lang="ru-RU" sz="3600" b="1" dirty="0"/>
              <a:t>2024</a:t>
            </a:r>
            <a:r>
              <a:rPr lang="ru-RU" sz="3600" b="1" spc="-30" dirty="0"/>
              <a:t> </a:t>
            </a:r>
            <a:r>
              <a:rPr lang="ru-RU" sz="3600" b="1" spc="60" dirty="0"/>
              <a:t>году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A42430-E21A-70F0-7E3F-9D296217C757}"/>
              </a:ext>
            </a:extLst>
          </p:cNvPr>
          <p:cNvSpPr txBox="1"/>
          <p:nvPr/>
        </p:nvSpPr>
        <p:spPr>
          <a:xfrm>
            <a:off x="1083075" y="2279939"/>
            <a:ext cx="10626571" cy="2212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3065" indent="-380365">
              <a:lnSpc>
                <a:spcPct val="100000"/>
              </a:lnSpc>
              <a:spcBef>
                <a:spcPts val="1280"/>
              </a:spcBef>
              <a:buFont typeface="Wingdings"/>
              <a:buChar char=""/>
              <a:tabLst>
                <a:tab pos="393065" algn="l"/>
              </a:tabLst>
            </a:pPr>
            <a:r>
              <a:rPr lang="ru-RU" sz="4000" b="1" spc="65" dirty="0">
                <a:solidFill>
                  <a:srgbClr val="7C88AC"/>
                </a:solidFill>
              </a:rPr>
              <a:t>Отказ</a:t>
            </a:r>
            <a:r>
              <a:rPr lang="ru-RU" sz="4000" b="1" dirty="0">
                <a:solidFill>
                  <a:srgbClr val="7C88AC"/>
                </a:solidFill>
              </a:rPr>
              <a:t> </a:t>
            </a:r>
            <a:r>
              <a:rPr lang="ru-RU" sz="4000" b="1" spc="50" dirty="0">
                <a:solidFill>
                  <a:srgbClr val="7C88AC"/>
                </a:solidFill>
              </a:rPr>
              <a:t>от</a:t>
            </a:r>
            <a:r>
              <a:rPr lang="ru-RU" sz="4000" b="1" spc="-5" dirty="0">
                <a:solidFill>
                  <a:srgbClr val="7C88AC"/>
                </a:solidFill>
              </a:rPr>
              <a:t> </a:t>
            </a:r>
            <a:r>
              <a:rPr lang="ru-RU" sz="4000" b="1" spc="85" dirty="0">
                <a:solidFill>
                  <a:srgbClr val="7C88AC"/>
                </a:solidFill>
              </a:rPr>
              <a:t>станции</a:t>
            </a:r>
            <a:r>
              <a:rPr lang="ru-RU" sz="4000" b="1" spc="-30" dirty="0">
                <a:solidFill>
                  <a:srgbClr val="7C88AC"/>
                </a:solidFill>
              </a:rPr>
              <a:t> </a:t>
            </a:r>
            <a:r>
              <a:rPr lang="ru-RU" sz="4000" b="1" spc="75" dirty="0">
                <a:solidFill>
                  <a:srgbClr val="7C88AC"/>
                </a:solidFill>
              </a:rPr>
              <a:t>авторизации</a:t>
            </a:r>
          </a:p>
          <a:p>
            <a:pPr marL="393700" marR="5080" indent="-381000">
              <a:lnSpc>
                <a:spcPct val="120000"/>
              </a:lnSpc>
              <a:spcBef>
                <a:spcPts val="605"/>
              </a:spcBef>
              <a:buClr>
                <a:srgbClr val="7C88AC"/>
              </a:buClr>
              <a:buFont typeface="Wingdings"/>
              <a:buChar char=""/>
              <a:tabLst>
                <a:tab pos="393700" algn="l"/>
              </a:tabLst>
            </a:pPr>
            <a:r>
              <a:rPr lang="ru-RU" sz="4000" b="1" spc="80" dirty="0"/>
              <a:t>Передача</a:t>
            </a:r>
            <a:r>
              <a:rPr lang="ru-RU" sz="4000" b="1" spc="55" dirty="0"/>
              <a:t> </a:t>
            </a:r>
            <a:r>
              <a:rPr lang="ru-RU" sz="4000" b="1" spc="60" dirty="0"/>
              <a:t>материалов</a:t>
            </a:r>
            <a:r>
              <a:rPr lang="ru-RU" sz="4000" b="1" spc="65" dirty="0"/>
              <a:t> </a:t>
            </a:r>
            <a:r>
              <a:rPr lang="ru-RU" sz="4000" b="1" spc="100" dirty="0"/>
              <a:t>между</a:t>
            </a:r>
            <a:r>
              <a:rPr lang="ru-RU" sz="4000" b="1" spc="65" dirty="0"/>
              <a:t> </a:t>
            </a:r>
            <a:r>
              <a:rPr lang="ru-RU" sz="4000" b="1" spc="100" dirty="0"/>
              <a:t>ППЭ</a:t>
            </a:r>
            <a:r>
              <a:rPr lang="ru-RU" sz="4000" b="1" spc="70" dirty="0"/>
              <a:t> </a:t>
            </a:r>
            <a:r>
              <a:rPr lang="ru-RU" sz="4000" b="1" spc="140" dirty="0"/>
              <a:t>и</a:t>
            </a:r>
            <a:r>
              <a:rPr lang="ru-RU" sz="4000" b="1" spc="55" dirty="0"/>
              <a:t> </a:t>
            </a:r>
            <a:r>
              <a:rPr lang="ru-RU" sz="4000" b="1" spc="130" dirty="0"/>
              <a:t>РЦОИ</a:t>
            </a:r>
            <a:r>
              <a:rPr lang="ru-RU" sz="4000" b="1" spc="65" dirty="0"/>
              <a:t> </a:t>
            </a:r>
            <a:r>
              <a:rPr lang="ru-RU" sz="4000" b="1" spc="70" dirty="0"/>
              <a:t>через ЛК</a:t>
            </a:r>
            <a:r>
              <a:rPr lang="ru-RU" sz="4000" b="1" spc="-45" dirty="0"/>
              <a:t> </a:t>
            </a:r>
            <a:r>
              <a:rPr lang="ru-RU" sz="4000" b="1" spc="70" dirty="0"/>
              <a:t>ППЭ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D20AC17F-0CB6-41EB-6F27-680D377D9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049" y="5411129"/>
            <a:ext cx="2180183" cy="116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076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F87D6-EE80-A227-96AE-51D2742C2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6BC71D-EADB-808E-4A92-42C7A90CC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CC8E71-FE34-1EDC-0F93-936C185005E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2F6B7A-F673-9FD0-2696-FF94E6B147C8}"/>
              </a:ext>
            </a:extLst>
          </p:cNvPr>
          <p:cNvSpPr txBox="1"/>
          <p:nvPr/>
        </p:nvSpPr>
        <p:spPr>
          <a:xfrm>
            <a:off x="1652726" y="41710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pc="65" dirty="0"/>
              <a:t>Отказ</a:t>
            </a:r>
            <a:r>
              <a:rPr lang="ru-RU" sz="3600" spc="15" dirty="0"/>
              <a:t> </a:t>
            </a:r>
            <a:r>
              <a:rPr lang="ru-RU" sz="3600" dirty="0"/>
              <a:t>от</a:t>
            </a:r>
            <a:r>
              <a:rPr lang="ru-RU" sz="3600" spc="20" dirty="0"/>
              <a:t> </a:t>
            </a:r>
            <a:r>
              <a:rPr lang="ru-RU" sz="3600" spc="85" dirty="0"/>
              <a:t>станции</a:t>
            </a:r>
            <a:r>
              <a:rPr lang="ru-RU" sz="3600" spc="5" dirty="0"/>
              <a:t> </a:t>
            </a:r>
            <a:r>
              <a:rPr lang="ru-RU" sz="3600" spc="60" dirty="0"/>
              <a:t>авторизации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33F0FA6-84BB-9440-912A-D7CD9F013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79" y="1063434"/>
            <a:ext cx="10804124" cy="5466757"/>
          </a:xfrm>
          <a:prstGeom prst="rect">
            <a:avLst/>
          </a:prstGeom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5F6364C5-E581-B9CB-F1FA-0663DD59D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2" y="104864"/>
            <a:ext cx="1603135" cy="853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848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C4F10-7B83-46C9-AB91-0AC34F211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01" y="404801"/>
            <a:ext cx="11076753" cy="121752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1F132E-9B1A-4DC6-8C7F-D658DD4D5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801" y="1865301"/>
            <a:ext cx="11076753" cy="3996682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04063D-44C9-4A29-9B45-0EC4E60BFF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23434A-4EC5-432A-98FB-64DFAB8AE7AC}"/>
              </a:ext>
            </a:extLst>
          </p:cNvPr>
          <p:cNvSpPr txBox="1"/>
          <p:nvPr/>
        </p:nvSpPr>
        <p:spPr>
          <a:xfrm>
            <a:off x="641428" y="332005"/>
            <a:ext cx="10990771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В случае неявки распределенных в ППЭ работников ППЭ руководителем ППЭ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проводится замена работников ППЭ в соответствии с формой ППЭ-19 «Контроль изменения состава работников в день экзамена». Замена работников ППЭ проводится только 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из числа работников, распределенных в данный ППЭ в день экзамена.</a:t>
            </a:r>
            <a:r>
              <a:rPr lang="ru-RU" b="1" i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9AF222-CC65-4A60-A840-4A99F944A6D3}"/>
              </a:ext>
            </a:extLst>
          </p:cNvPr>
          <p:cNvSpPr txBox="1"/>
          <p:nvPr/>
        </p:nvSpPr>
        <p:spPr>
          <a:xfrm>
            <a:off x="600612" y="1864870"/>
            <a:ext cx="10990770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Член ГЭК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присутствует при организации входа участников экзаменов в ППЭ</a:t>
            </a:r>
            <a:br>
              <a:rPr lang="ru-RU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 контроль за соблюдением требований Порядка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 том числе осуществляет контроль за организацией сдачи иных вещей в специально выделенном месте для хранения личных вещей участников экзаменов,</a:t>
            </a:r>
            <a:r>
              <a:rPr lang="ru-RU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расположенном до входа в ППЭ.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F9D79A-FD50-485A-9A15-468385C6D8A0}"/>
              </a:ext>
            </a:extLst>
          </p:cNvPr>
          <p:cNvSpPr txBox="1"/>
          <p:nvPr/>
        </p:nvSpPr>
        <p:spPr>
          <a:xfrm>
            <a:off x="600613" y="3251928"/>
            <a:ext cx="10990769" cy="16344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8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Ответственный организатор в аудитории, </a:t>
            </a:r>
            <a:r>
              <a:rPr lang="ru-RU" sz="18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назначенный руководителем ППЭ, 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распределяет роли организаторов в аудитории </a:t>
            </a:r>
            <a:r>
              <a:rPr lang="ru-RU" sz="18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на процедуру 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печати ЭМ:</a:t>
            </a:r>
          </a:p>
          <a:p>
            <a:pPr algn="just"/>
            <a:r>
              <a:rPr lang="ru-RU" sz="18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организатор, ответственный за печать ЭМ; </a:t>
            </a:r>
          </a:p>
          <a:p>
            <a:pPr algn="just"/>
            <a:r>
              <a:rPr lang="ru-RU" sz="18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организатор, ответственный за проверку качества ЭМ </a:t>
            </a:r>
          </a:p>
          <a:p>
            <a:pPr algn="just"/>
            <a:r>
              <a:rPr lang="ru-RU" sz="18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организатор, ответственный за сканирование в аудитории.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99CFFC-2EDD-4A79-8173-118CA7E557E8}"/>
              </a:ext>
            </a:extLst>
          </p:cNvPr>
          <p:cNvSpPr txBox="1"/>
          <p:nvPr/>
        </p:nvSpPr>
        <p:spPr>
          <a:xfrm>
            <a:off x="600611" y="5044738"/>
            <a:ext cx="10990769" cy="16344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09:30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часов в Штабе ППЭ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член ГЭК, 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используя свой токен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получает ключ доступа к ЭМ в</a:t>
            </a:r>
            <a:r>
              <a:rPr lang="ru-RU" sz="18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 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личном кабинете ППЭ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технический специалист записывает его на 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флеш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-накопитель для</a:t>
            </a:r>
            <a:r>
              <a:rPr lang="ru-RU" b="1" i="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переноса данных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между станциями ППЭ.</a:t>
            </a:r>
            <a:endParaRPr lang="ru-RU" sz="18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Получив ключ доступа к ЭМ, технический специалист и член ГЭК обходят все</a:t>
            </a:r>
            <a:r>
              <a:rPr lang="ru-RU" b="0" i="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аудитории ППЭ, где выполняется печать ЭМ. 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65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C4F10-7B83-46C9-AB91-0AC34F211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1F132E-9B1A-4DC6-8C7F-D658DD4D5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04063D-44C9-4A29-9B45-0EC4E60BFF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534A27-C396-4F94-89B5-18A9A9EC6C4D}"/>
              </a:ext>
            </a:extLst>
          </p:cNvPr>
          <p:cNvSpPr txBox="1"/>
          <p:nvPr/>
        </p:nvSpPr>
        <p:spPr>
          <a:xfrm>
            <a:off x="607146" y="2253144"/>
            <a:ext cx="10990770" cy="16344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В Штабе ППЭ руководитель ППЭ в присутствии членов ГЭК </a:t>
            </a:r>
            <a:r>
              <a:rPr lang="ru-RU" sz="18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принимает ЭМ от ответственного организатора в аудитории.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 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После заполнения руководителем ППЭ всех форм ППЭ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технический специалист получает от руководителя ППЭ для сканирования следующие формы ППЭ: ППЭ-07, ППЭ-14-01, ППЭ-13-02-МАШ, ППЭ-18-МАШ (при наличии), ППЭ-19 (при наличии), ППЭ-21, ППЭ-22 (при наличии). </a:t>
            </a:r>
            <a:endParaRPr lang="ru-RU" b="1" i="1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E693D8-902E-4B22-80B9-38FD1425A9E4}"/>
              </a:ext>
            </a:extLst>
          </p:cNvPr>
          <p:cNvSpPr txBox="1"/>
          <p:nvPr/>
        </p:nvSpPr>
        <p:spPr>
          <a:xfrm>
            <a:off x="600615" y="264527"/>
            <a:ext cx="10990770" cy="19409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Формы ППЭ-05-02, ППЭ-12-02 (при наличии) и ППЭ-12-04-МАШ сканируются в аудиториях вместе с бланками ответов участников экзамена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Ответственный организатор в аудитории передает запечатанный ВДП 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с комплектами бланков участников (вместе с другими материалами (формами ППЭ, служебными записками, и пр.) калибровочным листом (листами) использованных в аудитории станций организатора 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руководителю ППЭ в Штабе ППЭ в зоне видимости камер видеонаблюдения.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807CA7-6B5B-48C7-8D01-808BAD382263}"/>
              </a:ext>
            </a:extLst>
          </p:cNvPr>
          <p:cNvSpPr txBox="1"/>
          <p:nvPr/>
        </p:nvSpPr>
        <p:spPr>
          <a:xfrm>
            <a:off x="600615" y="3935294"/>
            <a:ext cx="10984239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Член ГЭК, руководитель ППЭ и технический специалист</a:t>
            </a:r>
            <a:r>
              <a:rPr lang="ru-RU" sz="18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ожидают в  Штабе ППЭ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подтверждения от РЦОИ </a:t>
            </a:r>
            <a:r>
              <a:rPr lang="ru-RU" sz="18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факта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успешного получения и расшифровки </a:t>
            </a:r>
            <a:r>
              <a:rPr lang="ru-RU" sz="18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переданного пакета с электронными образами бланков и форм ППЭ (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статус пакета </a:t>
            </a:r>
            <a:r>
              <a:rPr lang="ru-RU" sz="18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с электронными образами бланков и форм ППЭ 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принимает значение «подтвержден»).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C52174-34F0-47AA-8C35-0C2798FC4E24}"/>
              </a:ext>
            </a:extLst>
          </p:cNvPr>
          <p:cNvSpPr txBox="1"/>
          <p:nvPr/>
        </p:nvSpPr>
        <p:spPr>
          <a:xfrm>
            <a:off x="600614" y="5338395"/>
            <a:ext cx="10984239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Член ГЭК совместно с руководителем ППЭ ещё раз пересчитывают все ВДП с бланками ЕГЭ и упаковывают их для хранения и транспортировки в РЦОИ.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6EBD28-3CB1-4E4C-8FC3-76EC659B4710}"/>
              </a:ext>
            </a:extLst>
          </p:cNvPr>
          <p:cNvSpPr txBox="1"/>
          <p:nvPr/>
        </p:nvSpPr>
        <p:spPr>
          <a:xfrm>
            <a:off x="703557" y="6128562"/>
            <a:ext cx="11272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Century Gothic" panose="020B0502020202020204" pitchFamily="34" charset="0"/>
              </a:rPr>
              <a:t>заполнение в ППЭ и передача в РЦОИ </a:t>
            </a:r>
            <a:r>
              <a:rPr lang="ru-RU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журнала о результатах  проведения тренировочного экзамена в ППЭ. </a:t>
            </a:r>
          </a:p>
        </p:txBody>
      </p:sp>
    </p:spTree>
    <p:extLst>
      <p:ext uri="{BB962C8B-B14F-4D97-AF65-F5344CB8AC3E}">
        <p14:creationId xmlns:p14="http://schemas.microsoft.com/office/powerpoint/2010/main" val="789237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EE33F3E-5EE1-DF5D-2A57-D53F2C7D9C1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Объект 8">
            <a:extLst>
              <a:ext uri="{FF2B5EF4-FFF2-40B4-BE49-F238E27FC236}">
                <a16:creationId xmlns:a16="http://schemas.microsoft.com/office/drawing/2014/main" id="{8105451E-CE68-C0F9-4DB4-6EBD1FB012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296" y="114704"/>
            <a:ext cx="3037667" cy="3037667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B8E386F-52B1-4F78-B95B-315B3F6D4671}"/>
              </a:ext>
            </a:extLst>
          </p:cNvPr>
          <p:cNvSpPr/>
          <p:nvPr/>
        </p:nvSpPr>
        <p:spPr>
          <a:xfrm>
            <a:off x="337351" y="670620"/>
            <a:ext cx="84249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Консультационная и техническая поддержка ППЭ ФЦТ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FA2609A-A2A8-7590-8712-8B481AF6E6E5}"/>
              </a:ext>
            </a:extLst>
          </p:cNvPr>
          <p:cNvSpPr/>
          <p:nvPr/>
        </p:nvSpPr>
        <p:spPr>
          <a:xfrm>
            <a:off x="617873" y="2550379"/>
            <a:ext cx="733512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769641-0463-1C68-FB7F-6B7A943DB7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30" y="3208936"/>
            <a:ext cx="10208199" cy="315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189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</TotalTime>
  <Words>786</Words>
  <Application>Microsoft Office PowerPoint</Application>
  <PresentationFormat>Широкоэкранный</PresentationFormat>
  <Paragraphs>90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Yandonova</dc:creator>
  <cp:lastModifiedBy>Пользователь</cp:lastModifiedBy>
  <cp:revision>37</cp:revision>
  <dcterms:created xsi:type="dcterms:W3CDTF">2023-02-21T19:03:34Z</dcterms:created>
  <dcterms:modified xsi:type="dcterms:W3CDTF">2024-02-27T11:21:51Z</dcterms:modified>
</cp:coreProperties>
</file>