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4" r:id="rId3"/>
    <p:sldId id="265" r:id="rId4"/>
    <p:sldId id="271" r:id="rId5"/>
    <p:sldId id="273" r:id="rId6"/>
    <p:sldId id="259" r:id="rId7"/>
    <p:sldId id="261" r:id="rId8"/>
    <p:sldId id="278" r:id="rId9"/>
    <p:sldId id="262" r:id="rId10"/>
    <p:sldId id="263" r:id="rId11"/>
    <p:sldId id="275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0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40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7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37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33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8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4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1340-9C92-422A-8C6B-73FC1731E34E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1F0548-432F-4CAD-ACB6-969C65A141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9C4705F-8014-CDE8-E170-18C22C81D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447" y="1571298"/>
            <a:ext cx="9118892" cy="3373820"/>
          </a:xfrm>
        </p:spPr>
        <p:txBody>
          <a:bodyPr anchor="ctr" anchorCtr="0"/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Правила заполнения форм,  бланков итогового  собеседования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по русскому языку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ГИА-9</a:t>
            </a:r>
          </a:p>
        </p:txBody>
      </p:sp>
    </p:spTree>
    <p:extLst>
      <p:ext uri="{BB962C8B-B14F-4D97-AF65-F5344CB8AC3E}">
        <p14:creationId xmlns:p14="http://schemas.microsoft.com/office/powerpoint/2010/main" val="319644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629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Формы,</a:t>
            </a:r>
            <a:r>
              <a:rPr kumimoji="0" lang="ru-RU" sz="28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направляемые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</a:t>
            </a:r>
            <a:r>
              <a:rPr kumimoji="0" lang="ru-RU" sz="28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РЦОИ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8547F-0737-8F86-FFF3-9CEE3E3B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1528549"/>
            <a:ext cx="10541127" cy="3261815"/>
          </a:xfrm>
          <a:ln w="3492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372110" lvl="0" indent="-360045" defTabSz="914400">
              <a:spcBef>
                <a:spcPts val="100"/>
              </a:spcBef>
              <a:buClrTx/>
              <a:buSzTx/>
              <a:buFont typeface="Wingdings"/>
              <a:buChar char=""/>
              <a:tabLst>
                <a:tab pos="372745" algn="l"/>
                <a:tab pos="1363980" algn="l"/>
                <a:tab pos="4202430" algn="l"/>
                <a:tab pos="5610860" algn="l"/>
                <a:tab pos="7640955" algn="l"/>
                <a:tab pos="808609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</a:t>
            </a:r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«Список </a:t>
            </a:r>
            <a:r>
              <a:rPr kumimoji="0" lang="ru-RU" sz="2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ас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ни</a:t>
            </a:r>
            <a:r>
              <a:rPr kumimoji="0" lang="ru-RU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ов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ИС-9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	</a:t>
            </a: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ОО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(местам</a:t>
            </a:r>
            <a:r>
              <a:rPr kumimoji="0" lang="ru-RU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проведения)»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pPr marL="372110" lvl="0" indent="-360045" defTabSz="914400">
              <a:spcBef>
                <a:spcPts val="100"/>
              </a:spcBef>
              <a:buClrTx/>
              <a:buSzTx/>
              <a:buNone/>
              <a:tabLst>
                <a:tab pos="372745" algn="l"/>
                <a:tab pos="1363980" algn="l"/>
                <a:tab pos="4202430" algn="l"/>
                <a:tab pos="5610860" algn="l"/>
                <a:tab pos="7640955" algn="l"/>
                <a:tab pos="8086090" algn="l"/>
              </a:tabLst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   (1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экземпляр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ОО)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7620" lvl="0" indent="-228600" defTabSz="914400">
              <a:spcBef>
                <a:spcPts val="994"/>
              </a:spcBef>
              <a:buClrTx/>
              <a:buSzTx/>
              <a:buFont typeface="Wingdings"/>
              <a:buChar char="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-02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«В</a:t>
            </a:r>
            <a:r>
              <a:rPr kumimoji="0" lang="ru-RU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</a:t>
            </a:r>
            <a:r>
              <a:rPr kumimoji="0" lang="ru-RU" sz="2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сть	</a:t>
            </a:r>
            <a:r>
              <a:rPr kumimoji="0" lang="ru-RU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	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</a:t>
            </a:r>
            <a:r>
              <a:rPr kumimoji="0" lang="ru-RU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ения	</a:t>
            </a:r>
            <a:r>
              <a:rPr kumimoji="0" lang="ru-RU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ИС-9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в</a:t>
            </a:r>
            <a:r>
              <a:rPr kumimoji="0" lang="ru-RU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аудитории»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              (по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количеству</a:t>
            </a:r>
            <a:r>
              <a:rPr lang="ru-RU"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аудиторий)</a:t>
            </a:r>
            <a:endParaRPr kumimoji="0" lang="ru-RU" sz="2800" b="0" i="0" u="none" strike="noStrike" kern="1200" cap="none" spc="-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1300" marR="7620" lvl="0" indent="-2286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Wingdings"/>
              <a:buChar char="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ИС-04</a:t>
            </a:r>
            <a:r>
              <a:rPr kumimoji="0" lang="ru-RU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«Специализированная форма черновика для экспертов»</a:t>
            </a:r>
          </a:p>
          <a:p>
            <a:pPr marL="355600" marR="7620" lvl="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ИС-08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«Акт о досрочном завершении ИС-9 по объективным причинам» (при наличии)</a:t>
            </a:r>
          </a:p>
          <a:p>
            <a:pPr marL="355600" marR="7620" defTabSz="914400">
              <a:spcBef>
                <a:spcPts val="994"/>
              </a:spcBef>
              <a:buClrTx/>
              <a:buSzTx/>
              <a:buFont typeface="Wingdings" panose="05000000000000000000" pitchFamily="2" charset="2"/>
              <a:buChar char="q"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r>
              <a:rPr lang="ru-RU"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lang="ru-RU" sz="28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lang="ru-RU" sz="28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10</a:t>
            </a:r>
            <a:r>
              <a:rPr lang="ru-RU" sz="28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(бланки по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количеству</a:t>
            </a:r>
            <a:r>
              <a:rPr lang="ru-RU" sz="28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участников)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7620" lvl="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None/>
              <a:tabLst>
                <a:tab pos="372745" algn="l"/>
                <a:tab pos="1797050" algn="l"/>
                <a:tab pos="3908425" algn="l"/>
                <a:tab pos="5185410" algn="l"/>
                <a:tab pos="7247890" algn="l"/>
              </a:tabLst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12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77334" y="1879476"/>
            <a:ext cx="859666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b="1" dirty="0">
                <a:latin typeface="Book Antiqua" pitchFamily="18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77334" y="3429000"/>
            <a:ext cx="8596668" cy="261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ГОРЯЧАЯ ЛИНИЯ БУ РК «ЦОКО» РЦОИ: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Телефоны: 8 (847) 22  3 – 90 – 90</a:t>
            </a:r>
          </a:p>
          <a:p>
            <a:pPr algn="ctr" defTabSz="914400">
              <a:spcBef>
                <a:spcPct val="20000"/>
              </a:spcBef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 defTabSz="914400">
              <a:spcBef>
                <a:spcPct val="20000"/>
              </a:spcBef>
              <a:defRPr/>
            </a:pPr>
            <a:r>
              <a:rPr lang="en-US" sz="2800" b="1" dirty="0">
                <a:latin typeface="Book Antiqua" pitchFamily="18" charset="0"/>
              </a:rPr>
              <a:t>E-mail:</a:t>
            </a:r>
            <a:r>
              <a:rPr lang="ru-RU" sz="2800" b="1" dirty="0">
                <a:latin typeface="Book Antiqua" pitchFamily="18" charset="0"/>
              </a:rPr>
              <a:t>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coko08@mail.ru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 descr="P:\Молазаева Н.В\Баннеры\Образец баннера ЦОКО.png"/>
          <p:cNvPicPr>
            <a:picLocks noChangeAspect="1" noChangeArrowheads="1"/>
          </p:cNvPicPr>
          <p:nvPr/>
        </p:nvPicPr>
        <p:blipFill rotWithShape="1">
          <a:blip r:embed="rId2" cstate="print"/>
          <a:srcRect l="17713" r="1388" b="1455"/>
          <a:stretch/>
        </p:blipFill>
        <p:spPr bwMode="auto">
          <a:xfrm>
            <a:off x="502920" y="295862"/>
            <a:ext cx="8771082" cy="1443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68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ритерий ис-9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345" y="223283"/>
            <a:ext cx="4795284" cy="6464597"/>
          </a:xfrm>
          <a:ln w="22225">
            <a:solidFill>
              <a:schemeClr val="tx1"/>
            </a:solidFill>
          </a:ln>
        </p:spPr>
      </p:pic>
      <p:pic>
        <p:nvPicPr>
          <p:cNvPr id="11" name="Содержимое 10" descr="критерии Р РО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0825" y="2642723"/>
            <a:ext cx="6039293" cy="2173826"/>
          </a:xfrm>
          <a:ln>
            <a:solidFill>
              <a:schemeClr val="tx1"/>
            </a:solidFill>
          </a:ln>
        </p:spPr>
      </p:pic>
      <p:pic>
        <p:nvPicPr>
          <p:cNvPr id="9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2484" y="275218"/>
            <a:ext cx="6939516" cy="10916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5033" y="2849526"/>
            <a:ext cx="3774557" cy="914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73609" y="3274828"/>
            <a:ext cx="637954" cy="62732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99814" y="262705"/>
            <a:ext cx="6096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9F3139"/>
                </a:solidFill>
              </a:rPr>
              <a:t>Поля</a:t>
            </a:r>
            <a:r>
              <a:rPr lang="ru-RU" b="1" spc="-15" dirty="0">
                <a:solidFill>
                  <a:srgbClr val="9F3139"/>
                </a:solidFill>
              </a:rPr>
              <a:t> </a:t>
            </a:r>
            <a:r>
              <a:rPr lang="ru-RU" b="1" spc="-5" dirty="0">
                <a:solidFill>
                  <a:srgbClr val="9F3139"/>
                </a:solidFill>
              </a:rPr>
              <a:t>для</a:t>
            </a:r>
            <a:r>
              <a:rPr lang="ru-RU" b="1" spc="5" dirty="0">
                <a:solidFill>
                  <a:srgbClr val="9F3139"/>
                </a:solidFill>
              </a:rPr>
              <a:t> </a:t>
            </a:r>
            <a:r>
              <a:rPr lang="ru-RU" b="1" dirty="0">
                <a:solidFill>
                  <a:srgbClr val="9F3139"/>
                </a:solidFill>
              </a:rPr>
              <a:t>внесения</a:t>
            </a:r>
            <a:r>
              <a:rPr lang="ru-RU" b="1" spc="10" dirty="0">
                <a:solidFill>
                  <a:srgbClr val="9F3139"/>
                </a:solidFill>
              </a:rPr>
              <a:t> </a:t>
            </a:r>
            <a:r>
              <a:rPr lang="ru-RU" b="1" spc="-10" dirty="0">
                <a:solidFill>
                  <a:srgbClr val="9F3139"/>
                </a:solidFill>
              </a:rPr>
              <a:t>баллов</a:t>
            </a:r>
            <a:r>
              <a:rPr lang="ru-RU" b="1" spc="5" dirty="0">
                <a:solidFill>
                  <a:srgbClr val="9F3139"/>
                </a:solidFill>
              </a:rPr>
              <a:t> </a:t>
            </a:r>
            <a:r>
              <a:rPr lang="ru-RU" b="1" spc="-5" dirty="0">
                <a:solidFill>
                  <a:srgbClr val="9F3139"/>
                </a:solidFill>
              </a:rPr>
              <a:t>по критериям</a:t>
            </a:r>
            <a:r>
              <a:rPr lang="ru-RU" b="1" spc="25" dirty="0">
                <a:solidFill>
                  <a:srgbClr val="9F3139"/>
                </a:solidFill>
              </a:rPr>
              <a:t> </a:t>
            </a:r>
            <a:r>
              <a:rPr lang="ru-RU" b="1" spc="-5" dirty="0">
                <a:solidFill>
                  <a:srgbClr val="9F3139"/>
                </a:solidFill>
              </a:rPr>
              <a:t>оценивания</a:t>
            </a:r>
            <a:endParaRPr lang="ru-RU" b="1" dirty="0"/>
          </a:p>
          <a:p>
            <a:pPr marL="635" algn="ctr">
              <a:lnSpc>
                <a:spcPts val="2385"/>
              </a:lnSpc>
            </a:pPr>
            <a:r>
              <a:rPr lang="ru-RU" sz="1600" b="1" spc="-5" dirty="0">
                <a:solidFill>
                  <a:srgbClr val="9F3139"/>
                </a:solidFill>
              </a:rPr>
              <a:t>(заполняет</a:t>
            </a:r>
            <a:r>
              <a:rPr lang="ru-RU" sz="1600" b="1" spc="-70" dirty="0">
                <a:solidFill>
                  <a:srgbClr val="9F3139"/>
                </a:solidFill>
              </a:rPr>
              <a:t> </a:t>
            </a:r>
            <a:r>
              <a:rPr lang="ru-RU" sz="1600" b="1" spc="-15" dirty="0">
                <a:solidFill>
                  <a:srgbClr val="9F3139"/>
                </a:solidFill>
              </a:rPr>
              <a:t>эксперт)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92186" y="3955312"/>
            <a:ext cx="2030818" cy="701749"/>
          </a:xfrm>
          <a:prstGeom prst="rect">
            <a:avLst/>
          </a:prstGeom>
          <a:solidFill>
            <a:schemeClr val="bg2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00530" y="4114800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НЕВЕРНО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710" y="241940"/>
            <a:ext cx="4983703" cy="6616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382" y="0"/>
            <a:ext cx="7318114" cy="1269243"/>
          </a:xfrm>
        </p:spPr>
        <p:txBody>
          <a:bodyPr/>
          <a:lstStyle/>
          <a:p>
            <a:pPr algn="ctr"/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Бланк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3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итогового</a:t>
            </a:r>
            <a:r>
              <a:rPr kumimoji="0" lang="ru-RU" sz="2800" b="1" i="0" u="none" strike="noStrike" kern="0" cap="none" spc="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собеседования</a:t>
            </a:r>
            <a:endParaRPr lang="ru-RU" dirty="0"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7130204F-ADE8-5387-6835-568F30A7E7C3}"/>
              </a:ext>
            </a:extLst>
          </p:cNvPr>
          <p:cNvSpPr/>
          <p:nvPr/>
        </p:nvSpPr>
        <p:spPr>
          <a:xfrm>
            <a:off x="244549" y="297713"/>
            <a:ext cx="4805916" cy="2336306"/>
          </a:xfrm>
          <a:custGeom>
            <a:avLst/>
            <a:gdLst/>
            <a:ahLst/>
            <a:cxnLst/>
            <a:rect l="l" t="t" r="r" b="b"/>
            <a:pathLst>
              <a:path w="4168140" h="2052955">
                <a:moveTo>
                  <a:pt x="0" y="2052827"/>
                </a:moveTo>
                <a:lnTo>
                  <a:pt x="4168140" y="2052827"/>
                </a:lnTo>
                <a:lnTo>
                  <a:pt x="4168140" y="0"/>
                </a:lnTo>
                <a:lnTo>
                  <a:pt x="0" y="0"/>
                </a:lnTo>
                <a:lnTo>
                  <a:pt x="0" y="2052827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68783248-ACE8-A7CB-DB92-4E2CD1CF427C}"/>
              </a:ext>
            </a:extLst>
          </p:cNvPr>
          <p:cNvSpPr/>
          <p:nvPr/>
        </p:nvSpPr>
        <p:spPr>
          <a:xfrm>
            <a:off x="5567898" y="737615"/>
            <a:ext cx="3528060" cy="1364776"/>
          </a:xfrm>
          <a:custGeom>
            <a:avLst/>
            <a:gdLst/>
            <a:ahLst/>
            <a:cxnLst/>
            <a:rect l="l" t="t" r="r" b="b"/>
            <a:pathLst>
              <a:path w="3528059" h="1016635">
                <a:moveTo>
                  <a:pt x="0" y="1016508"/>
                </a:moveTo>
                <a:lnTo>
                  <a:pt x="3528060" y="1016508"/>
                </a:lnTo>
                <a:lnTo>
                  <a:pt x="3528060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E061D-3634-9A30-A78B-D99276000B85}"/>
              </a:ext>
            </a:extLst>
          </p:cNvPr>
          <p:cNvSpPr txBox="1"/>
          <p:nvPr/>
        </p:nvSpPr>
        <p:spPr>
          <a:xfrm>
            <a:off x="5631648" y="940742"/>
            <a:ext cx="338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kumimoji="0" lang="ru-RU" sz="20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егистрационная</a:t>
            </a:r>
            <a:r>
              <a:rPr kumimoji="0" lang="ru-RU" sz="20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часть </a:t>
            </a:r>
            <a:r>
              <a:rPr kumimoji="0" lang="ru-RU" sz="2000" b="1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(заполняется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участником</a:t>
            </a:r>
            <a:r>
              <a:rPr kumimoji="0" lang="ru-RU" sz="2000" b="1" i="0" u="none" strike="noStrike" kern="1200" cap="none" spc="-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237666F-C6AA-D902-8B2C-2B5034A45BD3}"/>
              </a:ext>
            </a:extLst>
          </p:cNvPr>
          <p:cNvSpPr/>
          <p:nvPr/>
        </p:nvSpPr>
        <p:spPr>
          <a:xfrm flipV="1">
            <a:off x="5061098" y="1913859"/>
            <a:ext cx="563525" cy="85061"/>
          </a:xfrm>
          <a:custGeom>
            <a:avLst/>
            <a:gdLst/>
            <a:ahLst/>
            <a:cxnLst/>
            <a:rect l="l" t="t" r="r" b="b"/>
            <a:pathLst>
              <a:path w="580389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580389" h="86994">
                <a:moveTo>
                  <a:pt x="86868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580389" h="86994">
                <a:moveTo>
                  <a:pt x="580009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580009" y="57912"/>
                </a:lnTo>
                <a:lnTo>
                  <a:pt x="580009" y="2895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0F72DB5E-3C8E-1F28-5290-C0DAE67C21AA}"/>
              </a:ext>
            </a:extLst>
          </p:cNvPr>
          <p:cNvSpPr/>
          <p:nvPr/>
        </p:nvSpPr>
        <p:spPr>
          <a:xfrm>
            <a:off x="255181" y="2634018"/>
            <a:ext cx="4795283" cy="3883739"/>
          </a:xfrm>
          <a:custGeom>
            <a:avLst/>
            <a:gdLst/>
            <a:ahLst/>
            <a:cxnLst/>
            <a:rect l="l" t="t" r="r" b="b"/>
            <a:pathLst>
              <a:path w="4152900" h="3194685">
                <a:moveTo>
                  <a:pt x="0" y="3194304"/>
                </a:moveTo>
                <a:lnTo>
                  <a:pt x="4152900" y="3194304"/>
                </a:lnTo>
                <a:lnTo>
                  <a:pt x="4152900" y="0"/>
                </a:lnTo>
                <a:lnTo>
                  <a:pt x="0" y="0"/>
                </a:lnTo>
                <a:lnTo>
                  <a:pt x="0" y="3194304"/>
                </a:lnTo>
                <a:close/>
              </a:path>
            </a:pathLst>
          </a:custGeom>
          <a:ln w="28956">
            <a:solidFill>
              <a:srgbClr val="AB303B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93D2E8FF-1FE8-5324-5AF1-B6364B341270}"/>
              </a:ext>
            </a:extLst>
          </p:cNvPr>
          <p:cNvSpPr/>
          <p:nvPr/>
        </p:nvSpPr>
        <p:spPr>
          <a:xfrm>
            <a:off x="5715903" y="2905044"/>
            <a:ext cx="3528060" cy="1514771"/>
          </a:xfrm>
          <a:custGeom>
            <a:avLst/>
            <a:gdLst/>
            <a:ahLst/>
            <a:cxnLst/>
            <a:rect l="l" t="t" r="r" b="b"/>
            <a:pathLst>
              <a:path w="3528059" h="1323339">
                <a:moveTo>
                  <a:pt x="0" y="1322832"/>
                </a:moveTo>
                <a:lnTo>
                  <a:pt x="3528060" y="1322832"/>
                </a:lnTo>
                <a:lnTo>
                  <a:pt x="3528060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34925">
            <a:solidFill>
              <a:srgbClr val="AB303B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5722FA3-E0F0-B3C3-515F-10D61991433D}"/>
              </a:ext>
            </a:extLst>
          </p:cNvPr>
          <p:cNvSpPr/>
          <p:nvPr/>
        </p:nvSpPr>
        <p:spPr>
          <a:xfrm>
            <a:off x="5092995" y="4326727"/>
            <a:ext cx="1796901" cy="181477"/>
          </a:xfrm>
          <a:custGeom>
            <a:avLst/>
            <a:gdLst/>
            <a:ahLst/>
            <a:cxnLst/>
            <a:rect l="l" t="t" r="r" b="b"/>
            <a:pathLst>
              <a:path w="580389" h="86995">
                <a:moveTo>
                  <a:pt x="86867" y="0"/>
                </a:moveTo>
                <a:lnTo>
                  <a:pt x="0" y="43433"/>
                </a:lnTo>
                <a:lnTo>
                  <a:pt x="86867" y="86867"/>
                </a:lnTo>
                <a:lnTo>
                  <a:pt x="86867" y="57911"/>
                </a:lnTo>
                <a:lnTo>
                  <a:pt x="72389" y="57911"/>
                </a:lnTo>
                <a:lnTo>
                  <a:pt x="72389" y="28955"/>
                </a:lnTo>
                <a:lnTo>
                  <a:pt x="86867" y="28955"/>
                </a:lnTo>
                <a:lnTo>
                  <a:pt x="86867" y="0"/>
                </a:lnTo>
                <a:close/>
              </a:path>
              <a:path w="580389" h="86995">
                <a:moveTo>
                  <a:pt x="86867" y="28955"/>
                </a:moveTo>
                <a:lnTo>
                  <a:pt x="72389" y="28955"/>
                </a:lnTo>
                <a:lnTo>
                  <a:pt x="72389" y="57911"/>
                </a:lnTo>
                <a:lnTo>
                  <a:pt x="86867" y="57911"/>
                </a:lnTo>
                <a:lnTo>
                  <a:pt x="86867" y="28955"/>
                </a:lnTo>
                <a:close/>
              </a:path>
              <a:path w="580389" h="86995">
                <a:moveTo>
                  <a:pt x="580008" y="28955"/>
                </a:moveTo>
                <a:lnTo>
                  <a:pt x="86867" y="28955"/>
                </a:lnTo>
                <a:lnTo>
                  <a:pt x="86867" y="57911"/>
                </a:lnTo>
                <a:lnTo>
                  <a:pt x="580008" y="57911"/>
                </a:lnTo>
                <a:lnTo>
                  <a:pt x="580008" y="28955"/>
                </a:lnTo>
                <a:close/>
              </a:path>
            </a:pathLst>
          </a:custGeom>
          <a:solidFill>
            <a:srgbClr val="AB303B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62CD9-BBF9-69DF-95F9-163ABDCEBA22}"/>
              </a:ext>
            </a:extLst>
          </p:cNvPr>
          <p:cNvSpPr txBox="1"/>
          <p:nvPr/>
        </p:nvSpPr>
        <p:spPr>
          <a:xfrm>
            <a:off x="5894062" y="2972773"/>
            <a:ext cx="3209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Поля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</a:t>
            </a:r>
            <a:r>
              <a:rPr kumimoji="0" lang="ru-RU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внесения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баллов </a:t>
            </a:r>
            <a:r>
              <a:rPr kumimoji="0" lang="ru-RU" sz="20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 критериям оценивания </a:t>
            </a:r>
            <a:r>
              <a:rPr kumimoji="0" lang="ru-RU" sz="20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ответов</a:t>
            </a:r>
            <a:r>
              <a:rPr kumimoji="0" lang="ru-RU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(заполняется</a:t>
            </a:r>
            <a:r>
              <a:rPr kumimoji="0" lang="ru-RU" sz="20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Экспертом)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37400BEF-F2B0-EC0C-D4CD-D4940413847B}"/>
              </a:ext>
            </a:extLst>
          </p:cNvPr>
          <p:cNvSpPr/>
          <p:nvPr/>
        </p:nvSpPr>
        <p:spPr>
          <a:xfrm>
            <a:off x="265814" y="6592186"/>
            <a:ext cx="4657060" cy="265814"/>
          </a:xfrm>
          <a:custGeom>
            <a:avLst/>
            <a:gdLst/>
            <a:ahLst/>
            <a:cxnLst/>
            <a:rect l="l" t="t" r="r" b="b"/>
            <a:pathLst>
              <a:path w="4152900" h="266700">
                <a:moveTo>
                  <a:pt x="0" y="266700"/>
                </a:moveTo>
                <a:lnTo>
                  <a:pt x="4152900" y="266700"/>
                </a:lnTo>
                <a:lnTo>
                  <a:pt x="415290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8921699A-84F6-3843-B639-CE3186F5A61D}"/>
              </a:ext>
            </a:extLst>
          </p:cNvPr>
          <p:cNvSpPr/>
          <p:nvPr/>
        </p:nvSpPr>
        <p:spPr>
          <a:xfrm>
            <a:off x="5773478" y="5308605"/>
            <a:ext cx="4593265" cy="1324610"/>
          </a:xfrm>
          <a:custGeom>
            <a:avLst/>
            <a:gdLst/>
            <a:ahLst/>
            <a:cxnLst/>
            <a:rect l="l" t="t" r="r" b="b"/>
            <a:pathLst>
              <a:path w="3528059" h="1324609">
                <a:moveTo>
                  <a:pt x="0" y="1324356"/>
                </a:moveTo>
                <a:lnTo>
                  <a:pt x="3528059" y="1324356"/>
                </a:lnTo>
                <a:lnTo>
                  <a:pt x="3528059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8054E2C-27C6-6D46-2FB5-A334CA1A07AF}"/>
              </a:ext>
            </a:extLst>
          </p:cNvPr>
          <p:cNvSpPr/>
          <p:nvPr/>
        </p:nvSpPr>
        <p:spPr>
          <a:xfrm flipV="1">
            <a:off x="4887485" y="6557452"/>
            <a:ext cx="875361" cy="151691"/>
          </a:xfrm>
          <a:custGeom>
            <a:avLst/>
            <a:gdLst/>
            <a:ahLst/>
            <a:cxnLst/>
            <a:rect l="l" t="t" r="r" b="b"/>
            <a:pathLst>
              <a:path w="580389" h="86995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8" y="28956"/>
                </a:lnTo>
                <a:lnTo>
                  <a:pt x="86868" y="0"/>
                </a:lnTo>
                <a:close/>
              </a:path>
              <a:path w="580389" h="86995">
                <a:moveTo>
                  <a:pt x="86868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8" y="57912"/>
                </a:lnTo>
                <a:lnTo>
                  <a:pt x="86868" y="28956"/>
                </a:lnTo>
                <a:close/>
              </a:path>
              <a:path w="580389" h="86995">
                <a:moveTo>
                  <a:pt x="580009" y="28956"/>
                </a:moveTo>
                <a:lnTo>
                  <a:pt x="86868" y="28956"/>
                </a:lnTo>
                <a:lnTo>
                  <a:pt x="86868" y="57912"/>
                </a:lnTo>
                <a:lnTo>
                  <a:pt x="580009" y="57912"/>
                </a:lnTo>
                <a:lnTo>
                  <a:pt x="580009" y="28956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7FD767-B269-7C3A-F2E3-8385A440B112}"/>
              </a:ext>
            </a:extLst>
          </p:cNvPr>
          <p:cNvSpPr txBox="1"/>
          <p:nvPr/>
        </p:nvSpPr>
        <p:spPr>
          <a:xfrm>
            <a:off x="5799255" y="5328656"/>
            <a:ext cx="4663182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algn="ctr" defTabSz="914400">
              <a:lnSpc>
                <a:spcPct val="99100"/>
              </a:lnSpc>
              <a:spcBef>
                <a:spcPts val="125"/>
              </a:spcBef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Поля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для</a:t>
            </a:r>
            <a:r>
              <a:rPr kumimoji="0" lang="ru-RU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внесения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сведений </a:t>
            </a:r>
            <a:r>
              <a:rPr kumimoji="0" lang="ru-RU" sz="20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досрочном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завершении </a:t>
            </a:r>
            <a:r>
              <a:rPr kumimoji="0" lang="ru-RU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участником</a:t>
            </a:r>
            <a:r>
              <a:rPr kumimoji="0" lang="ru-RU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</a:t>
            </a:r>
            <a:r>
              <a:rPr lang="ru-RU" sz="2000" dirty="0"/>
              <a:t> Символ («Х»)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(заполняется</a:t>
            </a:r>
            <a:r>
              <a:rPr kumimoji="0" lang="ru-RU" sz="2000" b="1" i="0" u="none" strike="noStrike" kern="1200" cap="none" spc="-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ru-RU"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Э</a:t>
            </a:r>
            <a:r>
              <a:rPr kumimoji="0" lang="ru-RU" sz="2000" b="1" i="0" u="none" strike="noStrike" kern="1200" cap="none" spc="-2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кспертом</a:t>
            </a: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9356652" y="1002739"/>
            <a:ext cx="2700670" cy="1410852"/>
          </a:xfrm>
          <a:prstGeom prst="rect">
            <a:avLst/>
          </a:prstGeom>
          <a:solidFill>
            <a:srgbClr val="E6D59F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sz="20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ВАЖНО! </a:t>
            </a:r>
          </a:p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Копирование бланков</a:t>
            </a:r>
          </a:p>
          <a:p>
            <a:pPr marL="443865" marR="5080" lvl="0" indent="-431800" algn="ctr" defTabSz="914400">
              <a:lnSpc>
                <a:spcPts val="2590"/>
              </a:lnSpc>
              <a:spcBef>
                <a:spcPts val="1015"/>
              </a:spcBef>
              <a:tabLst>
                <a:tab pos="444500" algn="l"/>
              </a:tabLst>
              <a:defRPr/>
            </a:pP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не допускается!</a:t>
            </a:r>
            <a:endParaRPr lang="ru-RU" sz="2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06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D1F74E68-C5B4-0FB7-B939-A7BB15C97034}"/>
              </a:ext>
            </a:extLst>
          </p:cNvPr>
          <p:cNvSpPr txBox="1"/>
          <p:nvPr/>
        </p:nvSpPr>
        <p:spPr>
          <a:xfrm>
            <a:off x="244856" y="991362"/>
            <a:ext cx="5535295" cy="562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верхней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(регистрационной)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части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бланка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</a:p>
          <a:p>
            <a:pPr marL="12700" defTabSz="914400"/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заполняются</a:t>
            </a:r>
            <a:r>
              <a:rPr sz="20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следующие</a:t>
            </a:r>
            <a:r>
              <a:rPr sz="20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поля: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1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Дата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экзамена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ДД-ММ-ГГ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55600" indent="-342900" defTabSz="914400">
              <a:spcBef>
                <a:spcPts val="1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Номер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региона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М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е</a:t>
            </a:r>
            <a:r>
              <a:rPr dirty="0" err="1">
                <a:solidFill>
                  <a:prstClr val="black"/>
                </a:solidFill>
                <a:latin typeface="Times New Roman"/>
                <a:cs typeface="Times New Roman"/>
              </a:rPr>
              <a:t>сто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код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ОО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где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 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проходит</a:t>
            </a:r>
            <a:r>
              <a:rPr sz="1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55600" marR="349885" indent="-342900" defTabSz="914400"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Код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учреждения (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ОО 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где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обучается </a:t>
            </a:r>
            <a:r>
              <a:rPr sz="1400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1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Номер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буква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класса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если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есть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Номер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аудитории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Номер</a:t>
            </a:r>
            <a:r>
              <a:rPr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варианта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номер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варианта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указан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листах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с заданиями</a:t>
            </a:r>
          </a:p>
          <a:p>
            <a:pPr marL="355600" defTabSz="914400"/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КИМ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55600" indent="-342900" defTabSz="914400">
              <a:spcBef>
                <a:spcPts val="1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Код</a:t>
            </a: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для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Times New Roman"/>
                <a:cs typeface="Times New Roman"/>
              </a:rPr>
              <a:t>каждого</a:t>
            </a:r>
            <a:r>
              <a:rPr sz="160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AF50"/>
                </a:solidFill>
                <a:latin typeface="Times New Roman"/>
                <a:cs typeface="Times New Roman"/>
              </a:rPr>
              <a:t>бланка</a:t>
            </a:r>
            <a:r>
              <a:rPr sz="1600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AF50"/>
                </a:solidFill>
                <a:latin typeface="Times New Roman"/>
                <a:cs typeface="Times New Roman"/>
              </a:rPr>
              <a:t>должен</a:t>
            </a:r>
            <a:r>
              <a:rPr sz="1600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Times New Roman"/>
                <a:cs typeface="Times New Roman"/>
              </a:rPr>
              <a:t>быть </a:t>
            </a:r>
            <a:r>
              <a:rPr sz="1600" spc="-10" dirty="0">
                <a:solidFill>
                  <a:srgbClr val="00AF50"/>
                </a:solidFill>
                <a:latin typeface="Times New Roman"/>
                <a:cs typeface="Times New Roman"/>
              </a:rPr>
              <a:t>уникален</a:t>
            </a:r>
            <a:r>
              <a:rPr spc="-10" dirty="0">
                <a:solidFill>
                  <a:srgbClr val="00AF50"/>
                </a:solidFill>
                <a:latin typeface="Times New Roman"/>
                <a:cs typeface="Times New Roman"/>
              </a:rPr>
              <a:t>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45" dirty="0">
                <a:solidFill>
                  <a:prstClr val="black"/>
                </a:solidFill>
                <a:latin typeface="Times New Roman"/>
                <a:cs typeface="Times New Roman"/>
              </a:rPr>
              <a:t>Код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вида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20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– собеседование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lnSpc>
                <a:spcPts val="2160"/>
              </a:lnSpc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5" dirty="0">
                <a:solidFill>
                  <a:prstClr val="black"/>
                </a:solidFill>
                <a:latin typeface="Times New Roman"/>
                <a:cs typeface="Times New Roman"/>
              </a:rPr>
              <a:t>Подпись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 участника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аттестации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должна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помещаться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defTabSz="914400">
              <a:lnSpc>
                <a:spcPts val="1920"/>
              </a:lnSpc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отведенном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для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 нее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поле</a:t>
            </a:r>
            <a:r>
              <a:rPr sz="160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Фамилия</a:t>
            </a:r>
          </a:p>
          <a:p>
            <a:pPr marL="355600" indent="-342900" defTabSz="914400"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Имя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defTabSz="914400">
              <a:spcBef>
                <a:spcPts val="204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Отчество</a:t>
            </a:r>
            <a:r>
              <a:rPr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при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наличии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55600" indent="-342900" defTabSz="914400">
              <a:spcBef>
                <a:spcPts val="19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Реквизиты</a:t>
            </a:r>
            <a:r>
              <a:rPr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документа,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удостоверяющего</a:t>
            </a:r>
            <a:r>
              <a:rPr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личность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96" y="333153"/>
            <a:ext cx="8596668" cy="1320800"/>
          </a:xfrm>
        </p:spPr>
        <p:txBody>
          <a:bodyPr/>
          <a:lstStyle/>
          <a:p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Регистрационная</a:t>
            </a:r>
            <a:r>
              <a:rPr kumimoji="0" lang="ru-RU" sz="2800" b="1" i="0" u="none" strike="noStrike" kern="0" cap="none" spc="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часть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2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бланка</a:t>
            </a:r>
            <a:endParaRPr lang="ru-RU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7580DCF-26F4-0A6F-5939-CD39CFB9D5CD}"/>
              </a:ext>
            </a:extLst>
          </p:cNvPr>
          <p:cNvGrpSpPr/>
          <p:nvPr/>
        </p:nvGrpSpPr>
        <p:grpSpPr>
          <a:xfrm>
            <a:off x="5514975" y="1112519"/>
            <a:ext cx="6629073" cy="3150235"/>
            <a:chOff x="5897879" y="1112519"/>
            <a:chExt cx="6156960" cy="3150235"/>
          </a:xfrm>
        </p:grpSpPr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EC110F83-F927-D6F7-FC88-B9A9AB3D0B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6835" y="1141438"/>
              <a:ext cx="6096466" cy="3089357"/>
            </a:xfrm>
            <a:prstGeom prst="rect">
              <a:avLst/>
            </a:prstGeom>
          </p:spPr>
        </p:pic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3BBF3C52-2510-10D9-8F2F-89427C882B47}"/>
                </a:ext>
              </a:extLst>
            </p:cNvPr>
            <p:cNvSpPr/>
            <p:nvPr/>
          </p:nvSpPr>
          <p:spPr>
            <a:xfrm>
              <a:off x="5912357" y="1126997"/>
              <a:ext cx="6128385" cy="3121660"/>
            </a:xfrm>
            <a:custGeom>
              <a:avLst/>
              <a:gdLst/>
              <a:ahLst/>
              <a:cxnLst/>
              <a:rect l="l" t="t" r="r" b="b"/>
              <a:pathLst>
                <a:path w="6128384" h="3121660">
                  <a:moveTo>
                    <a:pt x="0" y="3121152"/>
                  </a:moveTo>
                  <a:lnTo>
                    <a:pt x="6128003" y="3121152"/>
                  </a:lnTo>
                  <a:lnTo>
                    <a:pt x="6128003" y="0"/>
                  </a:lnTo>
                  <a:lnTo>
                    <a:pt x="0" y="0"/>
                  </a:lnTo>
                  <a:lnTo>
                    <a:pt x="0" y="3121152"/>
                  </a:lnTo>
                  <a:close/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F0361152-43C4-9216-8335-66B9572CD0DE}"/>
              </a:ext>
            </a:extLst>
          </p:cNvPr>
          <p:cNvSpPr txBox="1"/>
          <p:nvPr/>
        </p:nvSpPr>
        <p:spPr>
          <a:xfrm>
            <a:off x="5927597" y="4874514"/>
            <a:ext cx="6099175" cy="1130438"/>
          </a:xfrm>
          <a:prstGeom prst="rect">
            <a:avLst/>
          </a:prstGeom>
          <a:solidFill>
            <a:srgbClr val="E1EFD9"/>
          </a:solidFill>
          <a:ln w="19811">
            <a:solidFill>
              <a:srgbClr val="00AF5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6520" marR="90805" algn="ctr" defTabSz="914400">
              <a:spcBef>
                <a:spcPts val="295"/>
              </a:spcBef>
            </a:pPr>
            <a:r>
              <a:rPr i="1" spc="-5">
                <a:solidFill>
                  <a:prstClr val="black"/>
                </a:solidFill>
                <a:latin typeface="Times New Roman"/>
                <a:cs typeface="Times New Roman"/>
              </a:rPr>
              <a:t>При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печати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бланков</a:t>
            </a:r>
            <a:r>
              <a:rPr i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из</a:t>
            </a:r>
            <a:r>
              <a:rPr i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модуля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«Планирование </a:t>
            </a:r>
            <a:r>
              <a:rPr i="1"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ГИА-9»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некоторые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5" dirty="0">
                <a:solidFill>
                  <a:prstClr val="black"/>
                </a:solidFill>
                <a:latin typeface="Times New Roman"/>
                <a:cs typeface="Times New Roman"/>
              </a:rPr>
              <a:t>поля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20" dirty="0">
                <a:solidFill>
                  <a:prstClr val="black"/>
                </a:solidFill>
                <a:latin typeface="Times New Roman"/>
                <a:cs typeface="Times New Roman"/>
              </a:rPr>
              <a:t>бланка</a:t>
            </a:r>
            <a:r>
              <a:rPr i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являются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>
              <a:lnSpc>
                <a:spcPts val="2135"/>
              </a:lnSpc>
            </a:pP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предзаполненными</a:t>
            </a:r>
            <a:r>
              <a:rPr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35" dirty="0">
                <a:solidFill>
                  <a:prstClr val="black"/>
                </a:solidFill>
                <a:latin typeface="Times New Roman"/>
                <a:cs typeface="Times New Roman"/>
              </a:rPr>
              <a:t>(код</a:t>
            </a:r>
            <a:r>
              <a:rPr i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работы,</a:t>
            </a:r>
            <a:r>
              <a:rPr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40" dirty="0">
                <a:solidFill>
                  <a:prstClr val="black"/>
                </a:solidFill>
                <a:latin typeface="Times New Roman"/>
                <a:cs typeface="Times New Roman"/>
              </a:rPr>
              <a:t>код</a:t>
            </a:r>
            <a:r>
              <a:rPr i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вида</a:t>
            </a:r>
            <a:r>
              <a:rPr i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Times New Roman"/>
                <a:cs typeface="Times New Roman"/>
              </a:rPr>
              <a:t>работы,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>
              <a:lnSpc>
                <a:spcPts val="2135"/>
              </a:lnSpc>
            </a:pP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наименование</a:t>
            </a:r>
            <a:r>
              <a:rPr i="1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вида</a:t>
            </a:r>
            <a:r>
              <a:rPr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5" dirty="0">
                <a:solidFill>
                  <a:prstClr val="black"/>
                </a:solidFill>
                <a:latin typeface="Times New Roman"/>
                <a:cs typeface="Times New Roman"/>
              </a:rPr>
              <a:t>работы)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95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365498"/>
            <a:chOff x="0" y="0"/>
            <a:chExt cx="12192000" cy="43654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9740" y="1080478"/>
              <a:ext cx="6271120" cy="3267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25261" y="1066038"/>
              <a:ext cx="6301740" cy="3299460"/>
            </a:xfrm>
            <a:custGeom>
              <a:avLst/>
              <a:gdLst/>
              <a:ahLst/>
              <a:cxnLst/>
              <a:rect l="l" t="t" r="r" b="b"/>
              <a:pathLst>
                <a:path w="6301740" h="3299460">
                  <a:moveTo>
                    <a:pt x="0" y="3299460"/>
                  </a:moveTo>
                  <a:lnTo>
                    <a:pt x="6301740" y="3299460"/>
                  </a:lnTo>
                  <a:lnTo>
                    <a:pt x="6301740" y="0"/>
                  </a:lnTo>
                  <a:lnTo>
                    <a:pt x="0" y="0"/>
                  </a:lnTo>
                  <a:lnTo>
                    <a:pt x="0" y="3299460"/>
                  </a:lnTo>
                  <a:close/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9677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550" y="192786"/>
            <a:ext cx="1161075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kern="0" spc="-15" dirty="0">
                <a:solidFill>
                  <a:srgbClr val="AB303B"/>
                </a:solidFill>
                <a:latin typeface="Times New Roman"/>
                <a:cs typeface="Times New Roman"/>
              </a:rPr>
              <a:t>Основные правила заполнения бланка итогового собеседования</a:t>
            </a:r>
            <a:endParaRPr sz="2800" spc="-25" dirty="0">
              <a:solidFill>
                <a:srgbClr val="FF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791" y="2169414"/>
            <a:ext cx="4790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9F3139"/>
              </a:buClr>
              <a:buFont typeface="Wingdings"/>
              <a:buChar char=""/>
              <a:tabLst>
                <a:tab pos="415290" algn="l"/>
              </a:tabLst>
            </a:pPr>
            <a:r>
              <a:t>	</a:t>
            </a:r>
            <a:r>
              <a:rPr sz="1800" spc="-5">
                <a:latin typeface="Times New Roman"/>
                <a:cs typeface="Times New Roman"/>
              </a:rPr>
              <a:t>Участник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5">
                <a:latin typeface="Times New Roman"/>
                <a:cs typeface="Times New Roman"/>
              </a:rPr>
              <a:t>ИС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должен</a:t>
            </a:r>
            <a:r>
              <a:rPr sz="1800" spc="-5">
                <a:latin typeface="Times New Roman"/>
                <a:cs typeface="Times New Roman"/>
              </a:rPr>
              <a:t> </a:t>
            </a:r>
            <a:r>
              <a:rPr sz="1800" spc="-15">
                <a:latin typeface="Times New Roman"/>
                <a:cs typeface="Times New Roman"/>
              </a:rPr>
              <a:t>вписывать</a:t>
            </a:r>
            <a:r>
              <a:rPr sz="1800" spc="-1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каждую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цифру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букву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заполняемых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регистрационной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</a:t>
            </a:r>
            <a:r>
              <a:rPr sz="1800" spc="4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бланка,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тщательно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8909" y="2992628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з	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роки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6303" y="2992628"/>
            <a:ext cx="3291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3880" algn="l"/>
                <a:tab pos="963294" algn="l"/>
                <a:tab pos="1888489" algn="l"/>
                <a:tab pos="2039620" algn="l"/>
                <a:tab pos="2258695" algn="l"/>
              </a:tabLst>
            </a:pP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оп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25" dirty="0">
                <a:latin typeface="Times New Roman"/>
                <a:cs typeface="Times New Roman"/>
              </a:rPr>
              <a:t>ру</a:t>
            </a:r>
            <a:r>
              <a:rPr sz="1800" dirty="0">
                <a:latin typeface="Times New Roman"/>
                <a:cs typeface="Times New Roman"/>
              </a:rPr>
              <a:t>я	об</a:t>
            </a:r>
            <a:r>
              <a:rPr sz="1800" spc="-2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аз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ц	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2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ия  </a:t>
            </a: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5" dirty="0">
                <a:latin typeface="Times New Roman"/>
                <a:cs typeface="Times New Roman"/>
              </a:rPr>
              <a:t>образцами		написания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4441" y="3266947"/>
            <a:ext cx="100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сим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303" y="3541267"/>
            <a:ext cx="428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расположенной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верхней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 </a:t>
            </a:r>
            <a:r>
              <a:rPr sz="1800" spc="-15" dirty="0">
                <a:latin typeface="Times New Roman"/>
                <a:cs typeface="Times New Roman"/>
              </a:rPr>
              <a:t>бланка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251" y="3815283"/>
            <a:ext cx="3639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9540" algn="l"/>
                <a:tab pos="2703830" algn="l"/>
              </a:tabLst>
            </a:pPr>
            <a:r>
              <a:rPr sz="1800" dirty="0">
                <a:latin typeface="Times New Roman"/>
                <a:cs typeface="Times New Roman"/>
              </a:rPr>
              <a:t>Небрежное	</a:t>
            </a:r>
            <a:r>
              <a:rPr sz="1800" spc="-5" dirty="0">
                <a:latin typeface="Times New Roman"/>
                <a:cs typeface="Times New Roman"/>
              </a:rPr>
              <a:t>написание	</a:t>
            </a:r>
            <a:r>
              <a:rPr sz="1800" spc="-10" dirty="0">
                <a:latin typeface="Times New Roman"/>
                <a:cs typeface="Times New Roman"/>
              </a:rPr>
              <a:t>символов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4773" y="3815283"/>
            <a:ext cx="633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м</a:t>
            </a:r>
            <a:r>
              <a:rPr sz="1800" spc="-65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251" y="4090161"/>
            <a:ext cx="453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привести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тому,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что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автоматизированной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791" y="4364482"/>
            <a:ext cx="479044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825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обработке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символ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может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быть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распознан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неправильно</a:t>
            </a:r>
            <a:endParaRPr sz="18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Каждое </a:t>
            </a:r>
            <a:r>
              <a:rPr sz="1800" spc="-10" dirty="0">
                <a:latin typeface="Times New Roman"/>
                <a:cs typeface="Times New Roman"/>
              </a:rPr>
              <a:t>поле </a:t>
            </a:r>
            <a:r>
              <a:rPr sz="1800" dirty="0">
                <a:latin typeface="Times New Roman"/>
                <a:cs typeface="Times New Roman"/>
              </a:rPr>
              <a:t>в регистрационной </a:t>
            </a:r>
            <a:r>
              <a:rPr sz="1800" spc="-5" dirty="0">
                <a:latin typeface="Times New Roman"/>
                <a:cs typeface="Times New Roman"/>
              </a:rPr>
              <a:t>части </a:t>
            </a:r>
            <a:r>
              <a:rPr sz="1800" spc="-20" dirty="0">
                <a:latin typeface="Times New Roman"/>
                <a:cs typeface="Times New Roman"/>
              </a:rPr>
              <a:t>бланка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заполняется,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начиная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 первой </a:t>
            </a:r>
            <a:r>
              <a:rPr sz="1800" spc="-10" dirty="0">
                <a:latin typeface="Times New Roman"/>
                <a:cs typeface="Times New Roman"/>
              </a:rPr>
              <a:t>позиции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Если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имеет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должен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оставить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пустым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делать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прочерков)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73579" y="1034796"/>
            <a:ext cx="9892665" cy="5471160"/>
            <a:chOff x="1973579" y="1034796"/>
            <a:chExt cx="9892665" cy="5471160"/>
          </a:xfrm>
        </p:grpSpPr>
        <p:sp>
          <p:nvSpPr>
            <p:cNvPr id="18" name="object 18"/>
            <p:cNvSpPr/>
            <p:nvPr/>
          </p:nvSpPr>
          <p:spPr>
            <a:xfrm>
              <a:off x="5383529" y="2676906"/>
              <a:ext cx="6468110" cy="500380"/>
            </a:xfrm>
            <a:custGeom>
              <a:avLst/>
              <a:gdLst/>
              <a:ahLst/>
              <a:cxnLst/>
              <a:rect l="l" t="t" r="r" b="b"/>
              <a:pathLst>
                <a:path w="6468109" h="500380">
                  <a:moveTo>
                    <a:pt x="0" y="499872"/>
                  </a:moveTo>
                  <a:lnTo>
                    <a:pt x="6467856" y="499872"/>
                  </a:lnTo>
                  <a:lnTo>
                    <a:pt x="6467856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ln w="28956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3579" y="1034796"/>
              <a:ext cx="3246120" cy="9829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9299" y="1080516"/>
              <a:ext cx="3104388" cy="8412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09393" y="1070610"/>
              <a:ext cx="3124200" cy="861060"/>
            </a:xfrm>
            <a:custGeom>
              <a:avLst/>
              <a:gdLst/>
              <a:ahLst/>
              <a:cxnLst/>
              <a:rect l="l" t="t" r="r" b="b"/>
              <a:pathLst>
                <a:path w="3124200" h="861060">
                  <a:moveTo>
                    <a:pt x="0" y="861060"/>
                  </a:moveTo>
                  <a:lnTo>
                    <a:pt x="3124200" y="861060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19812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69001" y="1953006"/>
              <a:ext cx="582930" cy="618490"/>
            </a:xfrm>
            <a:custGeom>
              <a:avLst/>
              <a:gdLst/>
              <a:ahLst/>
              <a:cxnLst/>
              <a:rect l="l" t="t" r="r" b="b"/>
              <a:pathLst>
                <a:path w="582929" h="618489">
                  <a:moveTo>
                    <a:pt x="59397" y="48769"/>
                  </a:moveTo>
                  <a:lnTo>
                    <a:pt x="45016" y="62328"/>
                  </a:lnTo>
                  <a:lnTo>
                    <a:pt x="567944" y="618236"/>
                  </a:lnTo>
                  <a:lnTo>
                    <a:pt x="582422" y="604647"/>
                  </a:lnTo>
                  <a:lnTo>
                    <a:pt x="59397" y="48769"/>
                  </a:lnTo>
                  <a:close/>
                </a:path>
                <a:path w="582929" h="618489">
                  <a:moveTo>
                    <a:pt x="0" y="0"/>
                  </a:moveTo>
                  <a:lnTo>
                    <a:pt x="24511" y="81661"/>
                  </a:lnTo>
                  <a:lnTo>
                    <a:pt x="45016" y="62328"/>
                  </a:lnTo>
                  <a:lnTo>
                    <a:pt x="36322" y="53086"/>
                  </a:lnTo>
                  <a:lnTo>
                    <a:pt x="50673" y="39497"/>
                  </a:lnTo>
                  <a:lnTo>
                    <a:pt x="69233" y="39497"/>
                  </a:lnTo>
                  <a:lnTo>
                    <a:pt x="80010" y="29337"/>
                  </a:lnTo>
                  <a:lnTo>
                    <a:pt x="0" y="0"/>
                  </a:lnTo>
                  <a:close/>
                </a:path>
                <a:path w="582929" h="618489">
                  <a:moveTo>
                    <a:pt x="50673" y="39497"/>
                  </a:moveTo>
                  <a:lnTo>
                    <a:pt x="36322" y="53086"/>
                  </a:lnTo>
                  <a:lnTo>
                    <a:pt x="45016" y="62328"/>
                  </a:lnTo>
                  <a:lnTo>
                    <a:pt x="59397" y="48769"/>
                  </a:lnTo>
                  <a:lnTo>
                    <a:pt x="50673" y="39497"/>
                  </a:lnTo>
                  <a:close/>
                </a:path>
                <a:path w="582929" h="618489">
                  <a:moveTo>
                    <a:pt x="69233" y="39497"/>
                  </a:moveTo>
                  <a:lnTo>
                    <a:pt x="50673" y="39497"/>
                  </a:lnTo>
                  <a:lnTo>
                    <a:pt x="59397" y="48769"/>
                  </a:lnTo>
                  <a:lnTo>
                    <a:pt x="69233" y="39497"/>
                  </a:lnTo>
                  <a:close/>
                </a:path>
              </a:pathLst>
            </a:custGeom>
            <a:solidFill>
              <a:srgbClr val="9F3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2214" y="4464558"/>
              <a:ext cx="6311265" cy="2032000"/>
            </a:xfrm>
            <a:custGeom>
              <a:avLst/>
              <a:gdLst/>
              <a:ahLst/>
              <a:cxnLst/>
              <a:rect l="l" t="t" r="r" b="b"/>
              <a:pathLst>
                <a:path w="6311265" h="2032000">
                  <a:moveTo>
                    <a:pt x="6310884" y="0"/>
                  </a:moveTo>
                  <a:lnTo>
                    <a:pt x="0" y="0"/>
                  </a:lnTo>
                  <a:lnTo>
                    <a:pt x="0" y="2031492"/>
                  </a:lnTo>
                  <a:lnTo>
                    <a:pt x="6310884" y="2031492"/>
                  </a:lnTo>
                  <a:lnTo>
                    <a:pt x="6310884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2214" y="4464558"/>
              <a:ext cx="6311265" cy="2032000"/>
            </a:xfrm>
            <a:custGeom>
              <a:avLst/>
              <a:gdLst/>
              <a:ahLst/>
              <a:cxnLst/>
              <a:rect l="l" t="t" r="r" b="b"/>
              <a:pathLst>
                <a:path w="6311265" h="2032000">
                  <a:moveTo>
                    <a:pt x="0" y="2031492"/>
                  </a:moveTo>
                  <a:lnTo>
                    <a:pt x="6310884" y="2031492"/>
                  </a:lnTo>
                  <a:lnTo>
                    <a:pt x="6310884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19812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13527" y="4490084"/>
            <a:ext cx="61423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Категорически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запрещается:</a:t>
            </a:r>
            <a:endParaRPr sz="1800">
              <a:latin typeface="Times New Roman"/>
              <a:cs typeface="Times New Roman"/>
            </a:endParaRPr>
          </a:p>
          <a:p>
            <a:pPr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Делать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бланков,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полей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бланков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полях,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заполненных</a:t>
            </a:r>
            <a:r>
              <a:rPr sz="1800" spc="869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типографским   способом,   </a:t>
            </a:r>
            <a:r>
              <a:rPr sz="1800" spc="-10" dirty="0">
                <a:latin typeface="Times New Roman"/>
                <a:cs typeface="Times New Roman"/>
              </a:rPr>
              <a:t>какие-либо</a:t>
            </a:r>
            <a:r>
              <a:rPr sz="1800" spc="86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записи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пометки,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относящиеся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содержанию полей </a:t>
            </a:r>
            <a:r>
              <a:rPr sz="1800" spc="-20" dirty="0">
                <a:latin typeface="Times New Roman"/>
                <a:cs typeface="Times New Roman"/>
              </a:rPr>
              <a:t>бланков.</a:t>
            </a:r>
            <a:endParaRPr sz="180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Использовать</a:t>
            </a:r>
            <a:r>
              <a:rPr sz="1800" spc="1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12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заполнения</a:t>
            </a:r>
            <a:r>
              <a:rPr sz="1800" spc="12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бланков,</a:t>
            </a:r>
            <a:r>
              <a:rPr sz="1800" spc="8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цветные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62461" y="5587085"/>
            <a:ext cx="692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ручки,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3527" y="5862015"/>
            <a:ext cx="530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2141220" algn="l"/>
                <a:tab pos="2628900" algn="l"/>
                <a:tab pos="4013200" algn="l"/>
                <a:tab pos="5187950" algn="l"/>
              </a:tabLst>
            </a:pP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аш,	ср</a:t>
            </a:r>
            <a:r>
              <a:rPr sz="1800" spc="-3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	для	</a:t>
            </a:r>
            <a:r>
              <a:rPr sz="1800" spc="-5" dirty="0">
                <a:latin typeface="Times New Roman"/>
                <a:cs typeface="Times New Roman"/>
              </a:rPr>
              <a:t>ис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енной	в  </a:t>
            </a:r>
            <a:r>
              <a:rPr sz="1800" spc="-10" dirty="0">
                <a:latin typeface="Times New Roman"/>
                <a:cs typeface="Times New Roman"/>
              </a:rPr>
              <a:t>информации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(корректор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02551"/>
            <a:chOff x="0" y="0"/>
            <a:chExt cx="12192000" cy="6702551"/>
          </a:xfrm>
        </p:grpSpPr>
        <p:sp>
          <p:nvSpPr>
            <p:cNvPr id="5" name="object 5"/>
            <p:cNvSpPr/>
            <p:nvPr/>
          </p:nvSpPr>
          <p:spPr>
            <a:xfrm>
              <a:off x="100584" y="1110996"/>
              <a:ext cx="6364605" cy="5381625"/>
            </a:xfrm>
            <a:custGeom>
              <a:avLst/>
              <a:gdLst/>
              <a:ahLst/>
              <a:cxnLst/>
              <a:rect l="l" t="t" r="r" b="b"/>
              <a:pathLst>
                <a:path w="6364605" h="5381625">
                  <a:moveTo>
                    <a:pt x="0" y="5381244"/>
                  </a:moveTo>
                  <a:lnTo>
                    <a:pt x="6364224" y="5381244"/>
                  </a:lnTo>
                  <a:lnTo>
                    <a:pt x="6364224" y="0"/>
                  </a:lnTo>
                  <a:lnTo>
                    <a:pt x="0" y="0"/>
                  </a:lnTo>
                  <a:lnTo>
                    <a:pt x="0" y="53812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957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6101" y="1162811"/>
              <a:ext cx="5183017" cy="55397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11163" y="1187907"/>
            <a:ext cx="4954193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>
                <a:latin typeface="Times New Roman"/>
                <a:cs typeface="Times New Roman"/>
              </a:rPr>
              <a:t>Баллы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каждого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критерия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оценивания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проставляются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диапазоне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</a:p>
          <a:p>
            <a:pPr marL="299085" marR="473709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Поля заполняются </a:t>
            </a:r>
            <a:r>
              <a:rPr sz="1800" spc="-5" dirty="0">
                <a:latin typeface="Times New Roman"/>
                <a:cs typeface="Times New Roman"/>
              </a:rPr>
              <a:t>гелевой или </a:t>
            </a:r>
            <a:r>
              <a:rPr sz="1800" spc="-10" dirty="0">
                <a:latin typeface="Times New Roman"/>
                <a:cs typeface="Times New Roman"/>
              </a:rPr>
              <a:t>капиллярной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ручкой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чернилами</a:t>
            </a:r>
            <a:r>
              <a:rPr sz="1800" spc="-10" dirty="0">
                <a:latin typeface="Times New Roman"/>
                <a:cs typeface="Times New Roman"/>
              </a:rPr>
              <a:t> черного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цвета</a:t>
            </a: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Символы должны </a:t>
            </a:r>
            <a:r>
              <a:rPr sz="1800" dirty="0">
                <a:latin typeface="Times New Roman"/>
                <a:cs typeface="Times New Roman"/>
              </a:rPr>
              <a:t>быть поставлены </a:t>
            </a:r>
            <a:r>
              <a:rPr sz="1800" spc="-20" dirty="0">
                <a:latin typeface="Times New Roman"/>
                <a:cs typeface="Times New Roman"/>
              </a:rPr>
              <a:t>четко </a:t>
            </a:r>
            <a:r>
              <a:rPr sz="1800" spc="5" dirty="0">
                <a:latin typeface="Times New Roman"/>
                <a:cs typeface="Times New Roman"/>
              </a:rPr>
              <a:t>внутри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квадрата. Небрежное написание </a:t>
            </a:r>
            <a:r>
              <a:rPr sz="1800" spc="-10" dirty="0">
                <a:latin typeface="Times New Roman"/>
                <a:cs typeface="Times New Roman"/>
              </a:rPr>
              <a:t>символов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привести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45" dirty="0">
                <a:latin typeface="Times New Roman"/>
                <a:cs typeface="Times New Roman"/>
              </a:rPr>
              <a:t>тому,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15" dirty="0">
                <a:latin typeface="Times New Roman"/>
                <a:cs typeface="Times New Roman"/>
              </a:rPr>
              <a:t>автоматизированной </a:t>
            </a:r>
            <a:r>
              <a:rPr sz="1800" spc="-10" dirty="0">
                <a:latin typeface="Times New Roman"/>
                <a:cs typeface="Times New Roman"/>
              </a:rPr>
              <a:t> обработке символ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</a:t>
            </a:r>
            <a:r>
              <a:rPr sz="1800" spc="-5" dirty="0">
                <a:latin typeface="Times New Roman"/>
                <a:cs typeface="Times New Roman"/>
              </a:rPr>
              <a:t>не распознан или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распознан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неправильно</a:t>
            </a:r>
            <a:endParaRPr sz="1800" dirty="0">
              <a:latin typeface="Times New Roman"/>
              <a:cs typeface="Times New Roman"/>
            </a:endParaRPr>
          </a:p>
          <a:p>
            <a:pPr marL="413384" indent="-401320">
              <a:lnSpc>
                <a:spcPct val="100000"/>
              </a:lnSpc>
              <a:spcBef>
                <a:spcPts val="605"/>
              </a:spcBef>
              <a:buClr>
                <a:srgbClr val="00AF50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1800" spc="5" dirty="0">
                <a:latin typeface="Times New Roman"/>
                <a:cs typeface="Times New Roman"/>
              </a:rPr>
              <a:t>После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внесения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-5" dirty="0">
                <a:latin typeface="Times New Roman"/>
                <a:cs typeface="Times New Roman"/>
              </a:rPr>
              <a:t> по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критериям</a:t>
            </a:r>
          </a:p>
          <a:p>
            <a:pPr marL="299085" marR="22225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оценивания </a:t>
            </a:r>
            <a:r>
              <a:rPr sz="1800" spc="-25" dirty="0">
                <a:latin typeface="Times New Roman"/>
                <a:cs typeface="Times New Roman"/>
              </a:rPr>
              <a:t>необходимо </a:t>
            </a:r>
            <a:r>
              <a:rPr sz="1800" spc="-5" dirty="0">
                <a:latin typeface="Times New Roman"/>
                <a:cs typeface="Times New Roman"/>
              </a:rPr>
              <a:t>посчитать сумму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заполнить поле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«Общее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количество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баллов»</a:t>
            </a:r>
          </a:p>
          <a:p>
            <a:pPr marL="413384" indent="-401320">
              <a:lnSpc>
                <a:spcPct val="100000"/>
              </a:lnSpc>
              <a:spcBef>
                <a:spcPts val="600"/>
              </a:spcBef>
              <a:buClr>
                <a:srgbClr val="AB303B"/>
              </a:buClr>
              <a:buFont typeface="Wingdings"/>
              <a:buChar char=""/>
              <a:tabLst>
                <a:tab pos="413384" algn="l"/>
                <a:tab pos="4140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Обязательно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проставление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метки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«Зачет»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endParaRPr sz="18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«Незачет»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согласно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критериям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оценивания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79520" y="1299972"/>
            <a:ext cx="2635250" cy="5206365"/>
            <a:chOff x="3779520" y="1299972"/>
            <a:chExt cx="2635250" cy="5206365"/>
          </a:xfrm>
        </p:grpSpPr>
        <p:sp>
          <p:nvSpPr>
            <p:cNvPr id="11" name="object 11"/>
            <p:cNvSpPr/>
            <p:nvPr/>
          </p:nvSpPr>
          <p:spPr>
            <a:xfrm>
              <a:off x="5154930" y="6019037"/>
              <a:ext cx="1240790" cy="467995"/>
            </a:xfrm>
            <a:custGeom>
              <a:avLst/>
              <a:gdLst/>
              <a:ahLst/>
              <a:cxnLst/>
              <a:rect l="l" t="t" r="r" b="b"/>
              <a:pathLst>
                <a:path w="1240789" h="467995">
                  <a:moveTo>
                    <a:pt x="1240536" y="0"/>
                  </a:moveTo>
                  <a:lnTo>
                    <a:pt x="0" y="0"/>
                  </a:lnTo>
                  <a:lnTo>
                    <a:pt x="0" y="467868"/>
                  </a:lnTo>
                  <a:lnTo>
                    <a:pt x="1240536" y="467868"/>
                  </a:lnTo>
                  <a:lnTo>
                    <a:pt x="1240536" y="0"/>
                  </a:lnTo>
                  <a:close/>
                </a:path>
              </a:pathLst>
            </a:custGeom>
            <a:solidFill>
              <a:srgbClr val="92D05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4930" y="6019037"/>
              <a:ext cx="1240790" cy="467995"/>
            </a:xfrm>
            <a:custGeom>
              <a:avLst/>
              <a:gdLst/>
              <a:ahLst/>
              <a:cxnLst/>
              <a:rect l="l" t="t" r="r" b="b"/>
              <a:pathLst>
                <a:path w="1240789" h="467995">
                  <a:moveTo>
                    <a:pt x="0" y="467868"/>
                  </a:moveTo>
                  <a:lnTo>
                    <a:pt x="1240536" y="467868"/>
                  </a:lnTo>
                  <a:lnTo>
                    <a:pt x="1240536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8570" y="6019037"/>
              <a:ext cx="1292860" cy="467995"/>
            </a:xfrm>
            <a:custGeom>
              <a:avLst/>
              <a:gdLst/>
              <a:ahLst/>
              <a:cxnLst/>
              <a:rect l="l" t="t" r="r" b="b"/>
              <a:pathLst>
                <a:path w="1292860" h="467995">
                  <a:moveTo>
                    <a:pt x="1292352" y="0"/>
                  </a:moveTo>
                  <a:lnTo>
                    <a:pt x="0" y="0"/>
                  </a:lnTo>
                  <a:lnTo>
                    <a:pt x="0" y="467868"/>
                  </a:lnTo>
                  <a:lnTo>
                    <a:pt x="1292352" y="467868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C00000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8570" y="6019037"/>
              <a:ext cx="1292860" cy="467995"/>
            </a:xfrm>
            <a:custGeom>
              <a:avLst/>
              <a:gdLst/>
              <a:ahLst/>
              <a:cxnLst/>
              <a:rect l="l" t="t" r="r" b="b"/>
              <a:pathLst>
                <a:path w="1292860" h="467995">
                  <a:moveTo>
                    <a:pt x="0" y="467868"/>
                  </a:moveTo>
                  <a:lnTo>
                    <a:pt x="1292352" y="467868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38100">
              <a:solidFill>
                <a:srgbClr val="9F3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67528" y="1306068"/>
              <a:ext cx="169545" cy="4707890"/>
            </a:xfrm>
            <a:custGeom>
              <a:avLst/>
              <a:gdLst/>
              <a:ahLst/>
              <a:cxnLst/>
              <a:rect l="l" t="t" r="r" b="b"/>
              <a:pathLst>
                <a:path w="169545" h="4707890">
                  <a:moveTo>
                    <a:pt x="169163" y="0"/>
                  </a:moveTo>
                  <a:lnTo>
                    <a:pt x="0" y="0"/>
                  </a:lnTo>
                  <a:lnTo>
                    <a:pt x="0" y="4707636"/>
                  </a:lnTo>
                  <a:lnTo>
                    <a:pt x="169163" y="4707636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CCCC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7528" y="1306068"/>
              <a:ext cx="169545" cy="4707890"/>
            </a:xfrm>
            <a:custGeom>
              <a:avLst/>
              <a:gdLst/>
              <a:ahLst/>
              <a:cxnLst/>
              <a:rect l="l" t="t" r="r" b="b"/>
              <a:pathLst>
                <a:path w="169545" h="4707890">
                  <a:moveTo>
                    <a:pt x="0" y="4707636"/>
                  </a:moveTo>
                  <a:lnTo>
                    <a:pt x="169163" y="4707636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4707636"/>
                  </a:lnTo>
                  <a:close/>
                </a:path>
              </a:pathLst>
            </a:custGeom>
            <a:ln w="12191">
              <a:solidFill>
                <a:srgbClr val="FF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48840" y="177495"/>
            <a:ext cx="9640823" cy="69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sz="2800" b="1" spc="-10" dirty="0">
                <a:solidFill>
                  <a:srgbClr val="9F3139"/>
                </a:solidFill>
              </a:rPr>
              <a:t>Поля</a:t>
            </a:r>
            <a:r>
              <a:rPr sz="2800" b="1" spc="-15" dirty="0">
                <a:solidFill>
                  <a:srgbClr val="9F3139"/>
                </a:solidFill>
              </a:rPr>
              <a:t> </a:t>
            </a:r>
            <a:r>
              <a:rPr sz="2800" b="1" spc="-5" dirty="0">
                <a:solidFill>
                  <a:srgbClr val="9F3139"/>
                </a:solidFill>
              </a:rPr>
              <a:t>для</a:t>
            </a:r>
            <a:r>
              <a:rPr sz="2800" b="1" spc="5" dirty="0">
                <a:solidFill>
                  <a:srgbClr val="9F3139"/>
                </a:solidFill>
              </a:rPr>
              <a:t> </a:t>
            </a:r>
            <a:r>
              <a:rPr sz="2800" b="1" dirty="0">
                <a:solidFill>
                  <a:srgbClr val="9F3139"/>
                </a:solidFill>
              </a:rPr>
              <a:t>внесения</a:t>
            </a:r>
            <a:r>
              <a:rPr sz="2800" b="1" spc="10" dirty="0">
                <a:solidFill>
                  <a:srgbClr val="9F3139"/>
                </a:solidFill>
              </a:rPr>
              <a:t> </a:t>
            </a:r>
            <a:r>
              <a:rPr sz="2800" b="1" spc="-10" dirty="0">
                <a:solidFill>
                  <a:srgbClr val="9F3139"/>
                </a:solidFill>
              </a:rPr>
              <a:t>баллов</a:t>
            </a:r>
            <a:r>
              <a:rPr sz="2800" b="1" spc="5" dirty="0">
                <a:solidFill>
                  <a:srgbClr val="9F3139"/>
                </a:solidFill>
              </a:rPr>
              <a:t> </a:t>
            </a:r>
            <a:r>
              <a:rPr sz="2800" b="1" spc="-5" dirty="0">
                <a:solidFill>
                  <a:srgbClr val="9F3139"/>
                </a:solidFill>
              </a:rPr>
              <a:t>по критериям</a:t>
            </a:r>
            <a:r>
              <a:rPr sz="2800" b="1" spc="25" dirty="0">
                <a:solidFill>
                  <a:srgbClr val="9F3139"/>
                </a:solidFill>
              </a:rPr>
              <a:t> </a:t>
            </a:r>
            <a:r>
              <a:rPr sz="2800" b="1" spc="-5" dirty="0">
                <a:solidFill>
                  <a:srgbClr val="9F3139"/>
                </a:solidFill>
              </a:rPr>
              <a:t>оценивания</a:t>
            </a:r>
            <a:endParaRPr sz="2800" b="1" dirty="0"/>
          </a:p>
          <a:p>
            <a:pPr marL="635" algn="ctr">
              <a:lnSpc>
                <a:spcPts val="2385"/>
              </a:lnSpc>
            </a:pPr>
            <a:r>
              <a:rPr sz="2400" b="1" spc="-5" dirty="0">
                <a:solidFill>
                  <a:srgbClr val="9F3139"/>
                </a:solidFill>
              </a:rPr>
              <a:t>(заполняет</a:t>
            </a:r>
            <a:r>
              <a:rPr sz="2400" b="1" spc="-70" dirty="0">
                <a:solidFill>
                  <a:srgbClr val="9F3139"/>
                </a:solidFill>
              </a:rPr>
              <a:t> </a:t>
            </a:r>
            <a:r>
              <a:rPr sz="2400" b="1" spc="-15" dirty="0">
                <a:solidFill>
                  <a:srgbClr val="9F3139"/>
                </a:solidFill>
              </a:rPr>
              <a:t>эксперт)</a:t>
            </a:r>
            <a:endParaRPr sz="2400" b="1" dirty="0"/>
          </a:p>
        </p:txBody>
      </p:sp>
      <p:pic>
        <p:nvPicPr>
          <p:cNvPr id="18" name="Рисунок 17" descr="бланк ис-9 эксперт заполнен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71870"/>
            <a:ext cx="6581553" cy="5826642"/>
          </a:xfrm>
          <a:prstGeom prst="rect">
            <a:avLst/>
          </a:prstGeom>
        </p:spPr>
      </p:pic>
      <p:sp>
        <p:nvSpPr>
          <p:cNvPr id="19" name="object 13"/>
          <p:cNvSpPr/>
          <p:nvPr/>
        </p:nvSpPr>
        <p:spPr>
          <a:xfrm>
            <a:off x="3972235" y="5990684"/>
            <a:ext cx="1292860" cy="467995"/>
          </a:xfrm>
          <a:custGeom>
            <a:avLst/>
            <a:gdLst/>
            <a:ahLst/>
            <a:cxnLst/>
            <a:rect l="l" t="t" r="r" b="b"/>
            <a:pathLst>
              <a:path w="1292860" h="467995">
                <a:moveTo>
                  <a:pt x="1292352" y="0"/>
                </a:moveTo>
                <a:lnTo>
                  <a:pt x="0" y="0"/>
                </a:lnTo>
                <a:lnTo>
                  <a:pt x="0" y="467868"/>
                </a:lnTo>
                <a:lnTo>
                  <a:pt x="1292352" y="467868"/>
                </a:lnTo>
                <a:lnTo>
                  <a:pt x="1292352" y="0"/>
                </a:lnTo>
                <a:close/>
              </a:path>
            </a:pathLst>
          </a:custGeom>
          <a:solidFill>
            <a:srgbClr val="C000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5307330" y="5980050"/>
            <a:ext cx="1240790" cy="467995"/>
          </a:xfrm>
          <a:custGeom>
            <a:avLst/>
            <a:gdLst/>
            <a:ahLst/>
            <a:cxnLst/>
            <a:rect l="l" t="t" r="r" b="b"/>
            <a:pathLst>
              <a:path w="1240789" h="467995">
                <a:moveTo>
                  <a:pt x="1240536" y="0"/>
                </a:moveTo>
                <a:lnTo>
                  <a:pt x="0" y="0"/>
                </a:lnTo>
                <a:lnTo>
                  <a:pt x="0" y="467868"/>
                </a:lnTo>
                <a:lnTo>
                  <a:pt x="1240536" y="467868"/>
                </a:lnTo>
                <a:lnTo>
                  <a:pt x="1240536" y="0"/>
                </a:lnTo>
                <a:close/>
              </a:path>
            </a:pathLst>
          </a:custGeom>
          <a:solidFill>
            <a:srgbClr val="92D050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297712" y="6092456"/>
            <a:ext cx="1329069" cy="15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58140" y="6049926"/>
            <a:ext cx="893134" cy="22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B500B5-FE10-2BD2-B164-A6C4CC5BAE7A}"/>
              </a:ext>
            </a:extLst>
          </p:cNvPr>
          <p:cNvSpPr/>
          <p:nvPr/>
        </p:nvSpPr>
        <p:spPr>
          <a:xfrm>
            <a:off x="677334" y="1616765"/>
            <a:ext cx="5418667" cy="1703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2435C-8F81-A484-5195-2D71F4A0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449"/>
            <a:ext cx="5947397" cy="1200943"/>
          </a:xfrm>
        </p:spPr>
        <p:txBody>
          <a:bodyPr/>
          <a:lstStyle/>
          <a:p>
            <a:pPr algn="ctr"/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ИС-01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Список</a:t>
            </a:r>
            <a:r>
              <a:rPr kumimoji="0" lang="ru-RU" sz="2400" b="1" i="0" u="none" strike="noStrike" kern="0" cap="none" spc="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участников</a:t>
            </a:r>
            <a:r>
              <a:rPr kumimoji="0" lang="ru-RU" sz="2400" b="1" i="0" u="none" strike="noStrike" kern="0" cap="none" spc="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 </a:t>
            </a:r>
            <a:r>
              <a:rPr kumimoji="0" lang="ru-RU" sz="2400" b="1" i="0" u="none" strike="noStrike" kern="0" cap="none" spc="-58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ОО</a:t>
            </a:r>
            <a:r>
              <a:rPr kumimoji="0" lang="ru-RU" sz="2400" b="1" i="0" u="none" strike="noStrike" kern="0" cap="none" spc="-2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(местам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проведения)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88D57-AEDC-37C2-6F00-728501C31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50504"/>
            <a:ext cx="5418666" cy="449085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Предзаполняемые</a:t>
            </a:r>
            <a:r>
              <a:rPr kumimoji="0" lang="ru-RU" sz="1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поля:</a:t>
            </a:r>
            <a:r>
              <a:rPr kumimoji="0" lang="ru-RU" sz="1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«Субъект</a:t>
            </a:r>
            <a:r>
              <a:rPr kumimoji="0" lang="ru-RU" sz="180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РФ»,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ru-RU" sz="18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«Код</a:t>
            </a:r>
            <a:r>
              <a:rPr kumimoji="0" lang="ru-RU" sz="1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МСУ»,</a:t>
            </a:r>
            <a:r>
              <a:rPr kumimoji="0" lang="ru-RU" sz="1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«Код</a:t>
            </a:r>
            <a:r>
              <a:rPr kumimoji="0" lang="ru-RU" sz="180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ОО», «Предмет», «Дата»,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«ФИО</a:t>
            </a:r>
            <a:r>
              <a:rPr kumimoji="0" lang="ru-RU" sz="180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Участника»,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«Класс»</a:t>
            </a:r>
          </a:p>
          <a:p>
            <a:pPr marL="328930" marR="32512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формы</a:t>
            </a:r>
            <a:r>
              <a:rPr kumimoji="0" lang="ru-RU" sz="180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ИС-01 </a:t>
            </a:r>
            <a:r>
              <a:rPr kumimoji="0" lang="ru-RU" sz="180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180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заполняются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kumimoji="0" lang="ru-RU" sz="180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втоматически</a:t>
            </a:r>
            <a:endParaRPr kumimoji="0" lang="ru-RU" sz="180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pic>
        <p:nvPicPr>
          <p:cNvPr id="5" name="object 21">
            <a:extLst>
              <a:ext uri="{FF2B5EF4-FFF2-40B4-BE49-F238E27FC236}">
                <a16:creationId xmlns:a16="http://schemas.microsoft.com/office/drawing/2014/main" id="{164CE038-9087-5B45-CC17-EDC9132D18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9" y="226449"/>
            <a:ext cx="5418665" cy="663155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object 28">
            <a:extLst>
              <a:ext uri="{FF2B5EF4-FFF2-40B4-BE49-F238E27FC236}">
                <a16:creationId xmlns:a16="http://schemas.microsoft.com/office/drawing/2014/main" id="{B630C644-0B66-61A1-43F3-EAD4771EC2F2}"/>
              </a:ext>
            </a:extLst>
          </p:cNvPr>
          <p:cNvSpPr txBox="1"/>
          <p:nvPr/>
        </p:nvSpPr>
        <p:spPr>
          <a:xfrm>
            <a:off x="128337" y="4955401"/>
            <a:ext cx="4716379" cy="1423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955">
            <a:solidFill>
              <a:srgbClr val="00AF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08279" marR="203835" indent="1270" algn="ctr" defTabSz="914400">
              <a:spcBef>
                <a:spcPts val="300"/>
              </a:spcBef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Ответственный 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организатор</a:t>
            </a:r>
            <a:r>
              <a:rPr b="1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ОО 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распределяет</a:t>
            </a:r>
            <a:r>
              <a:rPr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участников </a:t>
            </a:r>
            <a:r>
              <a:rPr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по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prstClr val="black"/>
                </a:solidFill>
                <a:latin typeface="Times New Roman"/>
                <a:cs typeface="Times New Roman"/>
              </a:rPr>
              <a:t>аудиториям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2875" marR="140335" algn="ctr" defTabSz="914400"/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проведения </a:t>
            </a:r>
            <a:r>
              <a:rPr spc="-5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r>
              <a:rPr spc="-5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pc="-10">
                <a:solidFill>
                  <a:prstClr val="black"/>
                </a:solidFill>
                <a:latin typeface="Times New Roman"/>
                <a:cs typeface="Times New Roman"/>
              </a:rPr>
              <a:t>заполняет</a:t>
            </a:r>
            <a:r>
              <a:rPr lang="ru-RU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«Номер </a:t>
            </a:r>
            <a:r>
              <a:rPr spc="-20" dirty="0">
                <a:solidFill>
                  <a:prstClr val="black"/>
                </a:solidFill>
                <a:latin typeface="Times New Roman"/>
                <a:cs typeface="Times New Roman"/>
              </a:rPr>
              <a:t>аудитории/отметка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/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prstClr val="black"/>
                </a:solidFill>
                <a:latin typeface="Times New Roman"/>
                <a:cs typeface="Times New Roman"/>
              </a:rPr>
              <a:t>неявке»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03BFDEC-E7F0-15C5-E5A3-86D6E3A4430D}"/>
              </a:ext>
            </a:extLst>
          </p:cNvPr>
          <p:cNvSpPr/>
          <p:nvPr/>
        </p:nvSpPr>
        <p:spPr>
          <a:xfrm>
            <a:off x="10568081" y="1148316"/>
            <a:ext cx="1086160" cy="5543301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614C6-E113-F856-4566-D527BEF77903}"/>
              </a:ext>
            </a:extLst>
          </p:cNvPr>
          <p:cNvSpPr txBox="1"/>
          <p:nvPr/>
        </p:nvSpPr>
        <p:spPr>
          <a:xfrm>
            <a:off x="7347098" y="529390"/>
            <a:ext cx="337069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4537D-237E-7E87-7B03-D67E9E2896CD}"/>
              </a:ext>
            </a:extLst>
          </p:cNvPr>
          <p:cNvSpPr txBox="1"/>
          <p:nvPr/>
        </p:nvSpPr>
        <p:spPr>
          <a:xfrm>
            <a:off x="8549726" y="529389"/>
            <a:ext cx="475506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3D9FC-019D-846A-0AF7-3045A28889F1}"/>
              </a:ext>
            </a:extLst>
          </p:cNvPr>
          <p:cNvSpPr txBox="1"/>
          <p:nvPr/>
        </p:nvSpPr>
        <p:spPr>
          <a:xfrm>
            <a:off x="9686925" y="529388"/>
            <a:ext cx="679372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101001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D31D5-286B-E7B6-945E-250EC0911736}"/>
              </a:ext>
            </a:extLst>
          </p:cNvPr>
          <p:cNvSpPr txBox="1"/>
          <p:nvPr/>
        </p:nvSpPr>
        <p:spPr>
          <a:xfrm>
            <a:off x="9025232" y="775609"/>
            <a:ext cx="1318917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8 февраля 2023г.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9D96B9-0878-1047-6D83-87947754E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78" y="3443828"/>
            <a:ext cx="6683722" cy="187163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EFA6A8-38D6-531F-5964-4ADA394865C2}"/>
              </a:ext>
            </a:extLst>
          </p:cNvPr>
          <p:cNvSpPr/>
          <p:nvPr/>
        </p:nvSpPr>
        <p:spPr>
          <a:xfrm>
            <a:off x="10349023" y="4163532"/>
            <a:ext cx="661877" cy="408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58EAA-6C08-2EE3-476F-DB9A43B8DF43}"/>
              </a:ext>
            </a:extLst>
          </p:cNvPr>
          <p:cNvSpPr txBox="1"/>
          <p:nvPr/>
        </p:nvSpPr>
        <p:spPr>
          <a:xfrm>
            <a:off x="10329973" y="4079575"/>
            <a:ext cx="51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87079B-44A9-9985-1A02-5EF88DCFBC8D}"/>
              </a:ext>
            </a:extLst>
          </p:cNvPr>
          <p:cNvSpPr/>
          <p:nvPr/>
        </p:nvSpPr>
        <p:spPr>
          <a:xfrm>
            <a:off x="6644997" y="1148316"/>
            <a:ext cx="3721300" cy="2265856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7070CC-D6C3-5123-07AD-0B348606F0D4}"/>
              </a:ext>
            </a:extLst>
          </p:cNvPr>
          <p:cNvSpPr/>
          <p:nvPr/>
        </p:nvSpPr>
        <p:spPr>
          <a:xfrm>
            <a:off x="6624731" y="5315462"/>
            <a:ext cx="3719418" cy="1376155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5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B6C5F-A440-1B14-085E-556DF8A4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" y="446567"/>
            <a:ext cx="6560288" cy="87187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ИС-02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Ведомость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учета </a:t>
            </a:r>
            <a:r>
              <a:rPr kumimoji="0" lang="ru-RU" sz="28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проведения 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b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2800" b="1" i="0" u="none" strike="noStrike" kern="0" cap="none" spc="-3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ИС-9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</a:t>
            </a:r>
            <a:r>
              <a:rPr kumimoji="0" lang="ru-RU" sz="28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800" b="1" i="0" u="none" strike="noStrike" kern="0" cap="none" spc="-4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аудитории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2244A-CE83-8CBC-8482-45BACFBB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568" y="1491916"/>
            <a:ext cx="6365631" cy="1719118"/>
          </a:xfrm>
          <a:ln w="34925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1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Заполняется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собеседником: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/>
                <a:cs typeface="Times New Roman"/>
              </a:rPr>
              <a:t>номер аудитории</a:t>
            </a: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персональные</a:t>
            </a:r>
            <a:r>
              <a:rPr kumimoji="0" lang="ru-RU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данные</a:t>
            </a:r>
            <a:r>
              <a:rPr kumimoji="0" lang="ru-RU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участника,</a:t>
            </a: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0425" marR="395605" indent="-457200" algn="ctr" defTabSz="914400">
              <a:lnSpc>
                <a:spcPts val="1800"/>
              </a:lnSpc>
              <a:spcBef>
                <a:spcPts val="34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время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начала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и</a:t>
            </a:r>
            <a:r>
              <a:rPr kumimoji="0" lang="ru-RU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окончания</a:t>
            </a:r>
            <a:r>
              <a:rPr kumimoji="0" lang="ru-RU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каждого</a:t>
            </a:r>
            <a:r>
              <a:rPr kumimoji="0" lang="ru-RU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участника</a:t>
            </a:r>
            <a:endParaRPr lang="ru-RU" sz="2000" dirty="0"/>
          </a:p>
        </p:txBody>
      </p:sp>
      <p:pic>
        <p:nvPicPr>
          <p:cNvPr id="5" name="object 18">
            <a:extLst>
              <a:ext uri="{FF2B5EF4-FFF2-40B4-BE49-F238E27FC236}">
                <a16:creationId xmlns:a16="http://schemas.microsoft.com/office/drawing/2014/main" id="{E12B36AF-B4D5-04FF-73CD-B2388D717C3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89146" y="350874"/>
            <a:ext cx="4874192" cy="63338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24C031-CCEE-8DBD-8A2D-14EFBE1D22D4}"/>
              </a:ext>
            </a:extLst>
          </p:cNvPr>
          <p:cNvSpPr txBox="1"/>
          <p:nvPr/>
        </p:nvSpPr>
        <p:spPr>
          <a:xfrm>
            <a:off x="187568" y="5353571"/>
            <a:ext cx="6460813" cy="108587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5930" marR="110489" lvl="0" indent="-34290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ни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б</a:t>
            </a:r>
            <a:r>
              <a:rPr kumimoji="0" lang="ru-RU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до</a:t>
            </a:r>
            <a:r>
              <a:rPr kumimoji="0" lang="ru-RU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ани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lang="ru-RU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час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lang="ru-RU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  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</a:t>
            </a:r>
            <a:r>
              <a:rPr kumimoji="0" lang="ru-RU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lang="ru-RU" sz="2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</a:t>
            </a:r>
            <a:r>
              <a:rPr kumimoji="0" lang="ru-RU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я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</a:t>
            </a:r>
            <a:r>
              <a:rPr kumimoji="0" lang="ru-RU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ю</a:t>
            </a:r>
            <a:r>
              <a:rPr kumimoji="0" lang="ru-RU" sz="2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пи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ь</a:t>
            </a:r>
            <a:r>
              <a:rPr kumimoji="0" lang="ru-RU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</a:t>
            </a:r>
            <a:r>
              <a:rPr kumimoji="0" lang="ru-RU" sz="2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л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ts val="18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</a:t>
            </a:r>
            <a:r>
              <a:rPr kumimoji="0" lang="ru-RU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</a:t>
            </a:r>
            <a:r>
              <a:rPr kumimoji="0" lang="ru-RU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д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пи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ь</a:t>
            </a:r>
            <a:r>
              <a: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</a:t>
            </a:r>
            <a:r>
              <a:rPr kumimoji="0" lang="ru-RU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час</a:t>
            </a:r>
            <a:r>
              <a:rPr kumimoji="0" lang="ru-RU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тни</a:t>
            </a:r>
            <a:r>
              <a:rPr kumimoji="0" lang="ru-RU" sz="2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</a:t>
            </a:r>
            <a:r>
              <a:rPr kumimoji="0" lang="ru-RU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а</a:t>
            </a:r>
            <a:r>
              <a:rPr kumimoji="0" lang="ru-RU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EAFDD4BB-46DE-2538-BF59-D9EAE2F77B42}"/>
              </a:ext>
            </a:extLst>
          </p:cNvPr>
          <p:cNvSpPr txBox="1"/>
          <p:nvPr/>
        </p:nvSpPr>
        <p:spPr>
          <a:xfrm>
            <a:off x="170121" y="3527580"/>
            <a:ext cx="6368902" cy="1516441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85750" indent="-285750" algn="ctr" defTabSz="914400">
              <a:spcBef>
                <a:spcPts val="305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Вносит отметку «Х», е</a:t>
            </a:r>
            <a:r>
              <a:rPr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сли</a:t>
            </a:r>
            <a:r>
              <a:rPr sz="24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</a:t>
            </a:r>
            <a:r>
              <a:rPr sz="2400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по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>
                <a:solidFill>
                  <a:prstClr val="black"/>
                </a:solidFill>
                <a:latin typeface="Times New Roman"/>
                <a:cs typeface="Times New Roman"/>
              </a:rPr>
              <a:t>состоянию</a:t>
            </a:r>
            <a:r>
              <a:rPr lang="ru-RU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здоровья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не </a:t>
            </a:r>
            <a:r>
              <a:rPr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может </a:t>
            </a:r>
            <a:r>
              <a:rPr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завершить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 </a:t>
            </a:r>
            <a:r>
              <a:rPr sz="2400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914400">
              <a:spcBef>
                <a:spcPts val="5"/>
              </a:spcBef>
            </a:pP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35609" marR="430530" algn="ctr" defTabSz="914400"/>
            <a:r>
              <a:rPr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sz="2400" spc="-15" dirty="0" err="1">
                <a:solidFill>
                  <a:prstClr val="black"/>
                </a:solidFill>
                <a:latin typeface="Times New Roman"/>
                <a:cs typeface="Times New Roman"/>
              </a:rPr>
              <a:t>кт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о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досрочном </a:t>
            </a:r>
            <a:r>
              <a:rPr sz="2400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завершении</a:t>
            </a:r>
            <a:r>
              <a:rPr sz="24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AB26F129-6DFD-6153-852C-163CDC96D08C}"/>
              </a:ext>
            </a:extLst>
          </p:cNvPr>
          <p:cNvSpPr txBox="1"/>
          <p:nvPr/>
        </p:nvSpPr>
        <p:spPr>
          <a:xfrm rot="151629">
            <a:off x="10606474" y="1826524"/>
            <a:ext cx="437515" cy="264160"/>
          </a:xfrm>
          <a:prstGeom prst="rect">
            <a:avLst/>
          </a:prstGeom>
          <a:solidFill>
            <a:srgbClr val="92D050"/>
          </a:solidFill>
          <a:ln w="19811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 defTabSz="914400">
              <a:lnSpc>
                <a:spcPts val="2000"/>
              </a:lnSpc>
            </a:pP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B6789DBE-EBD4-4C67-F31F-5706ABF8EBAC}"/>
              </a:ext>
            </a:extLst>
          </p:cNvPr>
          <p:cNvSpPr/>
          <p:nvPr/>
        </p:nvSpPr>
        <p:spPr>
          <a:xfrm>
            <a:off x="6517758" y="2105247"/>
            <a:ext cx="4274289" cy="2349795"/>
          </a:xfrm>
          <a:custGeom>
            <a:avLst/>
            <a:gdLst/>
            <a:ahLst/>
            <a:cxnLst/>
            <a:rect l="l" t="t" r="r" b="b"/>
            <a:pathLst>
              <a:path w="3336925" h="3220720">
                <a:moveTo>
                  <a:pt x="3292806" y="3191548"/>
                </a:moveTo>
                <a:lnTo>
                  <a:pt x="0" y="3191548"/>
                </a:lnTo>
                <a:lnTo>
                  <a:pt x="0" y="3220504"/>
                </a:lnTo>
                <a:lnTo>
                  <a:pt x="3321811" y="3220504"/>
                </a:lnTo>
                <a:lnTo>
                  <a:pt x="3321762" y="3206076"/>
                </a:lnTo>
                <a:lnTo>
                  <a:pt x="3292855" y="3206076"/>
                </a:lnTo>
                <a:lnTo>
                  <a:pt x="3292806" y="3191548"/>
                </a:lnTo>
                <a:close/>
              </a:path>
              <a:path w="3336925" h="3220720">
                <a:moveTo>
                  <a:pt x="3311036" y="53988"/>
                </a:moveTo>
                <a:lnTo>
                  <a:pt x="3282189" y="86047"/>
                </a:lnTo>
                <a:lnTo>
                  <a:pt x="3292855" y="3206076"/>
                </a:lnTo>
                <a:lnTo>
                  <a:pt x="3307333" y="3191548"/>
                </a:lnTo>
                <a:lnTo>
                  <a:pt x="3321713" y="3191548"/>
                </a:lnTo>
                <a:lnTo>
                  <a:pt x="3311036" y="53988"/>
                </a:lnTo>
                <a:close/>
              </a:path>
              <a:path w="3336925" h="3220720">
                <a:moveTo>
                  <a:pt x="3321713" y="3191548"/>
                </a:moveTo>
                <a:lnTo>
                  <a:pt x="3307333" y="3191548"/>
                </a:lnTo>
                <a:lnTo>
                  <a:pt x="3292855" y="3206076"/>
                </a:lnTo>
                <a:lnTo>
                  <a:pt x="3321762" y="3206076"/>
                </a:lnTo>
                <a:lnTo>
                  <a:pt x="3321713" y="3191548"/>
                </a:lnTo>
                <a:close/>
              </a:path>
              <a:path w="3336925" h="3220720">
                <a:moveTo>
                  <a:pt x="3242818" y="0"/>
                </a:moveTo>
                <a:lnTo>
                  <a:pt x="3278251" y="90424"/>
                </a:lnTo>
                <a:lnTo>
                  <a:pt x="3282189" y="86047"/>
                </a:lnTo>
                <a:lnTo>
                  <a:pt x="3282060" y="48513"/>
                </a:lnTo>
                <a:lnTo>
                  <a:pt x="3316076" y="48387"/>
                </a:lnTo>
                <a:lnTo>
                  <a:pt x="3336417" y="25781"/>
                </a:lnTo>
                <a:lnTo>
                  <a:pt x="3242818" y="0"/>
                </a:lnTo>
                <a:close/>
              </a:path>
              <a:path w="3336925" h="3220720">
                <a:moveTo>
                  <a:pt x="3311017" y="48387"/>
                </a:moveTo>
                <a:lnTo>
                  <a:pt x="3282060" y="48513"/>
                </a:lnTo>
                <a:lnTo>
                  <a:pt x="3282189" y="86047"/>
                </a:lnTo>
                <a:lnTo>
                  <a:pt x="3311036" y="53988"/>
                </a:lnTo>
                <a:lnTo>
                  <a:pt x="3311017" y="48387"/>
                </a:lnTo>
                <a:close/>
              </a:path>
              <a:path w="3336925" h="3220720">
                <a:moveTo>
                  <a:pt x="3316076" y="48387"/>
                </a:moveTo>
                <a:lnTo>
                  <a:pt x="3311017" y="48387"/>
                </a:lnTo>
                <a:lnTo>
                  <a:pt x="3311036" y="53988"/>
                </a:lnTo>
                <a:lnTo>
                  <a:pt x="3316076" y="48387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9825B9-532A-28E1-9E11-B3EFA274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35" y="638575"/>
            <a:ext cx="341406" cy="2091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5453B-9578-2EFB-B489-18FB4102C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302" y="680484"/>
            <a:ext cx="475529" cy="1913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6B7443-5076-EAFE-6DA2-D2590C13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483" y="637183"/>
            <a:ext cx="593545" cy="20578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03EBBC-A6A6-6D10-A340-C0D6E770DF26}"/>
              </a:ext>
            </a:extLst>
          </p:cNvPr>
          <p:cNvSpPr/>
          <p:nvPr/>
        </p:nvSpPr>
        <p:spPr>
          <a:xfrm>
            <a:off x="11031386" y="681105"/>
            <a:ext cx="646232" cy="183837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6A9171-8244-1C5A-C177-AF9CE76836C3}"/>
              </a:ext>
            </a:extLst>
          </p:cNvPr>
          <p:cNvSpPr/>
          <p:nvPr/>
        </p:nvSpPr>
        <p:spPr>
          <a:xfrm>
            <a:off x="7028121" y="1244009"/>
            <a:ext cx="3530002" cy="3976577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CBAA70-F924-0E4E-FF0B-3CCF1BAFCB03}"/>
              </a:ext>
            </a:extLst>
          </p:cNvPr>
          <p:cNvSpPr/>
          <p:nvPr/>
        </p:nvSpPr>
        <p:spPr>
          <a:xfrm>
            <a:off x="7325832" y="6273210"/>
            <a:ext cx="1456661" cy="35087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C87701F-5A77-EBD8-61C7-DD8F0E5866D1}"/>
              </a:ext>
            </a:extLst>
          </p:cNvPr>
          <p:cNvSpPr/>
          <p:nvPr/>
        </p:nvSpPr>
        <p:spPr>
          <a:xfrm>
            <a:off x="9314121" y="6305107"/>
            <a:ext cx="988828" cy="308343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327365-845F-8200-97ED-685AF043C9D7}"/>
              </a:ext>
            </a:extLst>
          </p:cNvPr>
          <p:cNvSpPr/>
          <p:nvPr/>
        </p:nvSpPr>
        <p:spPr>
          <a:xfrm>
            <a:off x="11093116" y="1244009"/>
            <a:ext cx="539437" cy="4109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601864" y="6340416"/>
            <a:ext cx="836762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dirty="0"/>
              <a:t>08.02.2023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7D31D5-286B-E7B6-945E-250EC0911736}"/>
              </a:ext>
            </a:extLst>
          </p:cNvPr>
          <p:cNvSpPr txBox="1"/>
          <p:nvPr/>
        </p:nvSpPr>
        <p:spPr>
          <a:xfrm>
            <a:off x="9089027" y="892567"/>
            <a:ext cx="1192657" cy="2308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8 февраля 2023г.</a:t>
            </a:r>
          </a:p>
        </p:txBody>
      </p:sp>
    </p:spTree>
    <p:extLst>
      <p:ext uri="{BB962C8B-B14F-4D97-AF65-F5344CB8AC3E}">
        <p14:creationId xmlns:p14="http://schemas.microsoft.com/office/powerpoint/2010/main" val="334083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2106168"/>
            <a:ext cx="11785600" cy="34107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12222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0668" y="190626"/>
            <a:ext cx="723561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latin typeface="Cambria"/>
                <a:cs typeface="Cambria"/>
              </a:rPr>
              <a:t>Форма</a:t>
            </a:r>
            <a:r>
              <a:rPr spc="-4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черновика</a:t>
            </a:r>
            <a:r>
              <a:rPr spc="-40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для</a:t>
            </a:r>
            <a:r>
              <a:rPr spc="-35" dirty="0">
                <a:latin typeface="Cambria"/>
                <a:cs typeface="Cambria"/>
              </a:rPr>
              <a:t> </a:t>
            </a:r>
            <a:r>
              <a:rPr spc="-10" dirty="0">
                <a:latin typeface="Cambria"/>
                <a:cs typeface="Cambria"/>
              </a:rPr>
              <a:t>эксперта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25730" y="825817"/>
            <a:ext cx="10497820" cy="1247140"/>
            <a:chOff x="94297" y="825817"/>
            <a:chExt cx="7873365" cy="1247140"/>
          </a:xfrm>
        </p:grpSpPr>
        <p:sp>
          <p:nvSpPr>
            <p:cNvPr id="6" name="object 6"/>
            <p:cNvSpPr/>
            <p:nvPr/>
          </p:nvSpPr>
          <p:spPr>
            <a:xfrm>
              <a:off x="1057656" y="838200"/>
              <a:ext cx="6898005" cy="502920"/>
            </a:xfrm>
            <a:custGeom>
              <a:avLst/>
              <a:gdLst/>
              <a:ahLst/>
              <a:cxnLst/>
              <a:rect l="l" t="t" r="r" b="b"/>
              <a:pathLst>
                <a:path w="6898005" h="502919">
                  <a:moveTo>
                    <a:pt x="6813804" y="0"/>
                  </a:moveTo>
                  <a:lnTo>
                    <a:pt x="83819" y="0"/>
                  </a:lnTo>
                  <a:lnTo>
                    <a:pt x="51193" y="6596"/>
                  </a:lnTo>
                  <a:lnTo>
                    <a:pt x="24550" y="24574"/>
                  </a:lnTo>
                  <a:lnTo>
                    <a:pt x="6587" y="51220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87" y="451699"/>
                  </a:lnTo>
                  <a:lnTo>
                    <a:pt x="24550" y="478345"/>
                  </a:lnTo>
                  <a:lnTo>
                    <a:pt x="51193" y="496323"/>
                  </a:lnTo>
                  <a:lnTo>
                    <a:pt x="83819" y="502920"/>
                  </a:lnTo>
                  <a:lnTo>
                    <a:pt x="6813804" y="502920"/>
                  </a:lnTo>
                  <a:lnTo>
                    <a:pt x="6846403" y="496323"/>
                  </a:lnTo>
                  <a:lnTo>
                    <a:pt x="6873049" y="478345"/>
                  </a:lnTo>
                  <a:lnTo>
                    <a:pt x="6891027" y="451699"/>
                  </a:lnTo>
                  <a:lnTo>
                    <a:pt x="6897624" y="419100"/>
                  </a:lnTo>
                  <a:lnTo>
                    <a:pt x="6897624" y="83820"/>
                  </a:lnTo>
                  <a:lnTo>
                    <a:pt x="6891027" y="51220"/>
                  </a:lnTo>
                  <a:lnTo>
                    <a:pt x="6873049" y="24574"/>
                  </a:lnTo>
                  <a:lnTo>
                    <a:pt x="6846403" y="6596"/>
                  </a:lnTo>
                  <a:lnTo>
                    <a:pt x="68138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7656" y="838200"/>
              <a:ext cx="6898005" cy="502920"/>
            </a:xfrm>
            <a:custGeom>
              <a:avLst/>
              <a:gdLst/>
              <a:ahLst/>
              <a:cxnLst/>
              <a:rect l="l" t="t" r="r" b="b"/>
              <a:pathLst>
                <a:path w="6898005" h="502919">
                  <a:moveTo>
                    <a:pt x="0" y="83820"/>
                  </a:moveTo>
                  <a:lnTo>
                    <a:pt x="6587" y="51220"/>
                  </a:lnTo>
                  <a:lnTo>
                    <a:pt x="24550" y="24574"/>
                  </a:lnTo>
                  <a:lnTo>
                    <a:pt x="51193" y="6596"/>
                  </a:lnTo>
                  <a:lnTo>
                    <a:pt x="83819" y="0"/>
                  </a:lnTo>
                  <a:lnTo>
                    <a:pt x="6813804" y="0"/>
                  </a:lnTo>
                  <a:lnTo>
                    <a:pt x="6846403" y="6596"/>
                  </a:lnTo>
                  <a:lnTo>
                    <a:pt x="6873049" y="24574"/>
                  </a:lnTo>
                  <a:lnTo>
                    <a:pt x="6891027" y="51220"/>
                  </a:lnTo>
                  <a:lnTo>
                    <a:pt x="6897624" y="83820"/>
                  </a:lnTo>
                  <a:lnTo>
                    <a:pt x="6897624" y="419100"/>
                  </a:lnTo>
                  <a:lnTo>
                    <a:pt x="6891027" y="451699"/>
                  </a:lnTo>
                  <a:lnTo>
                    <a:pt x="6873049" y="478345"/>
                  </a:lnTo>
                  <a:lnTo>
                    <a:pt x="6846403" y="496323"/>
                  </a:lnTo>
                  <a:lnTo>
                    <a:pt x="6813804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24384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80" y="1197864"/>
              <a:ext cx="4178935" cy="862965"/>
            </a:xfrm>
            <a:custGeom>
              <a:avLst/>
              <a:gdLst/>
              <a:ahLst/>
              <a:cxnLst/>
              <a:rect l="l" t="t" r="r" b="b"/>
              <a:pathLst>
                <a:path w="4178935" h="862964">
                  <a:moveTo>
                    <a:pt x="4035044" y="0"/>
                  </a:moveTo>
                  <a:lnTo>
                    <a:pt x="143763" y="0"/>
                  </a:lnTo>
                  <a:lnTo>
                    <a:pt x="98322" y="7331"/>
                  </a:lnTo>
                  <a:lnTo>
                    <a:pt x="58858" y="27744"/>
                  </a:lnTo>
                  <a:lnTo>
                    <a:pt x="27737" y="58869"/>
                  </a:lnTo>
                  <a:lnTo>
                    <a:pt x="7329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29" y="764251"/>
                  </a:lnTo>
                  <a:lnTo>
                    <a:pt x="27737" y="803714"/>
                  </a:lnTo>
                  <a:lnTo>
                    <a:pt x="58858" y="834839"/>
                  </a:lnTo>
                  <a:lnTo>
                    <a:pt x="98322" y="855252"/>
                  </a:lnTo>
                  <a:lnTo>
                    <a:pt x="143763" y="862584"/>
                  </a:lnTo>
                  <a:lnTo>
                    <a:pt x="4035044" y="862584"/>
                  </a:lnTo>
                  <a:lnTo>
                    <a:pt x="4080475" y="855252"/>
                  </a:lnTo>
                  <a:lnTo>
                    <a:pt x="4119938" y="834839"/>
                  </a:lnTo>
                  <a:lnTo>
                    <a:pt x="4151063" y="803714"/>
                  </a:lnTo>
                  <a:lnTo>
                    <a:pt x="4171476" y="764251"/>
                  </a:lnTo>
                  <a:lnTo>
                    <a:pt x="4178808" y="718820"/>
                  </a:lnTo>
                  <a:lnTo>
                    <a:pt x="4178808" y="143763"/>
                  </a:lnTo>
                  <a:lnTo>
                    <a:pt x="4171476" y="98332"/>
                  </a:lnTo>
                  <a:lnTo>
                    <a:pt x="4151063" y="58869"/>
                  </a:lnTo>
                  <a:lnTo>
                    <a:pt x="4119938" y="27744"/>
                  </a:lnTo>
                  <a:lnTo>
                    <a:pt x="4080475" y="7331"/>
                  </a:lnTo>
                  <a:lnTo>
                    <a:pt x="403504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680" y="1197864"/>
              <a:ext cx="4178935" cy="862965"/>
            </a:xfrm>
            <a:custGeom>
              <a:avLst/>
              <a:gdLst/>
              <a:ahLst/>
              <a:cxnLst/>
              <a:rect l="l" t="t" r="r" b="b"/>
              <a:pathLst>
                <a:path w="4178935" h="862964">
                  <a:moveTo>
                    <a:pt x="0" y="143763"/>
                  </a:moveTo>
                  <a:lnTo>
                    <a:pt x="7329" y="98332"/>
                  </a:lnTo>
                  <a:lnTo>
                    <a:pt x="27737" y="58869"/>
                  </a:lnTo>
                  <a:lnTo>
                    <a:pt x="58858" y="27744"/>
                  </a:lnTo>
                  <a:lnTo>
                    <a:pt x="98322" y="7331"/>
                  </a:lnTo>
                  <a:lnTo>
                    <a:pt x="143763" y="0"/>
                  </a:lnTo>
                  <a:lnTo>
                    <a:pt x="4035044" y="0"/>
                  </a:lnTo>
                  <a:lnTo>
                    <a:pt x="4080475" y="7331"/>
                  </a:lnTo>
                  <a:lnTo>
                    <a:pt x="4119938" y="27744"/>
                  </a:lnTo>
                  <a:lnTo>
                    <a:pt x="4151063" y="58869"/>
                  </a:lnTo>
                  <a:lnTo>
                    <a:pt x="4171476" y="98332"/>
                  </a:lnTo>
                  <a:lnTo>
                    <a:pt x="4178808" y="143763"/>
                  </a:lnTo>
                  <a:lnTo>
                    <a:pt x="4178808" y="718820"/>
                  </a:lnTo>
                  <a:lnTo>
                    <a:pt x="4171476" y="764251"/>
                  </a:lnTo>
                  <a:lnTo>
                    <a:pt x="4151063" y="803714"/>
                  </a:lnTo>
                  <a:lnTo>
                    <a:pt x="4119938" y="834839"/>
                  </a:lnTo>
                  <a:lnTo>
                    <a:pt x="4080475" y="855252"/>
                  </a:lnTo>
                  <a:lnTo>
                    <a:pt x="4035044" y="862584"/>
                  </a:lnTo>
                  <a:lnTo>
                    <a:pt x="143763" y="862584"/>
                  </a:lnTo>
                  <a:lnTo>
                    <a:pt x="98322" y="855252"/>
                  </a:lnTo>
                  <a:lnTo>
                    <a:pt x="58858" y="834839"/>
                  </a:lnTo>
                  <a:lnTo>
                    <a:pt x="27737" y="803714"/>
                  </a:lnTo>
                  <a:lnTo>
                    <a:pt x="7329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24384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1422" y="1470101"/>
            <a:ext cx="4467013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оценивания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режиме реального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времени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ответе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участника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88737" y="1185672"/>
            <a:ext cx="6079913" cy="887094"/>
            <a:chOff x="4416552" y="1185672"/>
            <a:chExt cx="4559935" cy="887094"/>
          </a:xfrm>
        </p:grpSpPr>
        <p:sp>
          <p:nvSpPr>
            <p:cNvPr id="12" name="object 12"/>
            <p:cNvSpPr/>
            <p:nvPr/>
          </p:nvSpPr>
          <p:spPr>
            <a:xfrm>
              <a:off x="4428744" y="1197864"/>
              <a:ext cx="4535805" cy="862965"/>
            </a:xfrm>
            <a:custGeom>
              <a:avLst/>
              <a:gdLst/>
              <a:ahLst/>
              <a:cxnLst/>
              <a:rect l="l" t="t" r="r" b="b"/>
              <a:pathLst>
                <a:path w="4535805" h="862964">
                  <a:moveTo>
                    <a:pt x="4391659" y="0"/>
                  </a:moveTo>
                  <a:lnTo>
                    <a:pt x="143763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20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3" y="862584"/>
                  </a:lnTo>
                  <a:lnTo>
                    <a:pt x="4391659" y="862584"/>
                  </a:lnTo>
                  <a:lnTo>
                    <a:pt x="4437091" y="855252"/>
                  </a:lnTo>
                  <a:lnTo>
                    <a:pt x="4476554" y="834839"/>
                  </a:lnTo>
                  <a:lnTo>
                    <a:pt x="4507679" y="803714"/>
                  </a:lnTo>
                  <a:lnTo>
                    <a:pt x="4528092" y="764251"/>
                  </a:lnTo>
                  <a:lnTo>
                    <a:pt x="4535424" y="718820"/>
                  </a:lnTo>
                  <a:lnTo>
                    <a:pt x="4535424" y="143763"/>
                  </a:lnTo>
                  <a:lnTo>
                    <a:pt x="4528092" y="98332"/>
                  </a:lnTo>
                  <a:lnTo>
                    <a:pt x="4507679" y="58869"/>
                  </a:lnTo>
                  <a:lnTo>
                    <a:pt x="4476554" y="27744"/>
                  </a:lnTo>
                  <a:lnTo>
                    <a:pt x="4437091" y="7331"/>
                  </a:lnTo>
                  <a:lnTo>
                    <a:pt x="43916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8744" y="1197864"/>
              <a:ext cx="4535805" cy="862965"/>
            </a:xfrm>
            <a:custGeom>
              <a:avLst/>
              <a:gdLst/>
              <a:ahLst/>
              <a:cxnLst/>
              <a:rect l="l" t="t" r="r" b="b"/>
              <a:pathLst>
                <a:path w="453580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4391659" y="0"/>
                  </a:lnTo>
                  <a:lnTo>
                    <a:pt x="4437091" y="7331"/>
                  </a:lnTo>
                  <a:lnTo>
                    <a:pt x="4476554" y="27744"/>
                  </a:lnTo>
                  <a:lnTo>
                    <a:pt x="4507679" y="58869"/>
                  </a:lnTo>
                  <a:lnTo>
                    <a:pt x="4528092" y="98332"/>
                  </a:lnTo>
                  <a:lnTo>
                    <a:pt x="4535424" y="143763"/>
                  </a:lnTo>
                  <a:lnTo>
                    <a:pt x="4535424" y="718820"/>
                  </a:lnTo>
                  <a:lnTo>
                    <a:pt x="4528092" y="764251"/>
                  </a:lnTo>
                  <a:lnTo>
                    <a:pt x="4507679" y="803714"/>
                  </a:lnTo>
                  <a:lnTo>
                    <a:pt x="4476554" y="834839"/>
                  </a:lnTo>
                  <a:lnTo>
                    <a:pt x="4437091" y="855252"/>
                  </a:lnTo>
                  <a:lnTo>
                    <a:pt x="4391659" y="862584"/>
                  </a:lnTo>
                  <a:lnTo>
                    <a:pt x="143763" y="862584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24383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2061" y="663541"/>
            <a:ext cx="10380979" cy="83248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115"/>
              </a:spcBef>
            </a:pPr>
            <a:r>
              <a:rPr sz="1800" spc="-5" dirty="0">
                <a:latin typeface="Times New Roman"/>
                <a:cs typeface="Times New Roman"/>
              </a:rPr>
              <a:t>Заполняется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экспертом: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15"/>
              </a:spcBef>
              <a:tabLst>
                <a:tab pos="4510405" algn="l"/>
              </a:tabLst>
            </a:pP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использовании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первой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схемы	</a:t>
            </a:r>
            <a:r>
              <a:rPr sz="1800" dirty="0">
                <a:latin typeface="Times New Roman"/>
                <a:cs typeface="Times New Roman"/>
              </a:rPr>
              <a:t>при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второй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схемы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2105" y="1470101"/>
            <a:ext cx="56769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оценивания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после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проведения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ИС,</a:t>
            </a:r>
            <a:r>
              <a:rPr sz="1800" dirty="0">
                <a:latin typeface="Times New Roman"/>
                <a:cs typeface="Times New Roman"/>
              </a:rPr>
              <a:t> при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прослушивании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аудиозаписи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участника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2063" y="5577840"/>
            <a:ext cx="11265747" cy="1149350"/>
            <a:chOff x="384047" y="5577840"/>
            <a:chExt cx="8449310" cy="1149350"/>
          </a:xfrm>
        </p:grpSpPr>
        <p:sp>
          <p:nvSpPr>
            <p:cNvPr id="17" name="object 17"/>
            <p:cNvSpPr/>
            <p:nvPr/>
          </p:nvSpPr>
          <p:spPr>
            <a:xfrm>
              <a:off x="396239" y="5590032"/>
              <a:ext cx="8425180" cy="1125220"/>
            </a:xfrm>
            <a:custGeom>
              <a:avLst/>
              <a:gdLst/>
              <a:ahLst/>
              <a:cxnLst/>
              <a:rect l="l" t="t" r="r" b="b"/>
              <a:pathLst>
                <a:path w="8425180" h="1125220">
                  <a:moveTo>
                    <a:pt x="8237219" y="0"/>
                  </a:moveTo>
                  <a:lnTo>
                    <a:pt x="187452" y="0"/>
                  </a:lnTo>
                  <a:lnTo>
                    <a:pt x="137618" y="6695"/>
                  </a:lnTo>
                  <a:lnTo>
                    <a:pt x="92839" y="25591"/>
                  </a:lnTo>
                  <a:lnTo>
                    <a:pt x="54902" y="54902"/>
                  </a:lnTo>
                  <a:lnTo>
                    <a:pt x="25591" y="92839"/>
                  </a:lnTo>
                  <a:lnTo>
                    <a:pt x="6695" y="137618"/>
                  </a:lnTo>
                  <a:lnTo>
                    <a:pt x="0" y="187452"/>
                  </a:lnTo>
                  <a:lnTo>
                    <a:pt x="0" y="937260"/>
                  </a:lnTo>
                  <a:lnTo>
                    <a:pt x="6695" y="987093"/>
                  </a:lnTo>
                  <a:lnTo>
                    <a:pt x="25591" y="1031872"/>
                  </a:lnTo>
                  <a:lnTo>
                    <a:pt x="54902" y="1069809"/>
                  </a:lnTo>
                  <a:lnTo>
                    <a:pt x="92839" y="1099120"/>
                  </a:lnTo>
                  <a:lnTo>
                    <a:pt x="137618" y="1118016"/>
                  </a:lnTo>
                  <a:lnTo>
                    <a:pt x="187452" y="1124712"/>
                  </a:lnTo>
                  <a:lnTo>
                    <a:pt x="8237219" y="1124712"/>
                  </a:lnTo>
                  <a:lnTo>
                    <a:pt x="8287044" y="1118016"/>
                  </a:lnTo>
                  <a:lnTo>
                    <a:pt x="8331820" y="1099120"/>
                  </a:lnTo>
                  <a:lnTo>
                    <a:pt x="8369760" y="1069809"/>
                  </a:lnTo>
                  <a:lnTo>
                    <a:pt x="8399074" y="1031872"/>
                  </a:lnTo>
                  <a:lnTo>
                    <a:pt x="8417974" y="987093"/>
                  </a:lnTo>
                  <a:lnTo>
                    <a:pt x="8424671" y="937260"/>
                  </a:lnTo>
                  <a:lnTo>
                    <a:pt x="8424671" y="187452"/>
                  </a:lnTo>
                  <a:lnTo>
                    <a:pt x="8417974" y="137618"/>
                  </a:lnTo>
                  <a:lnTo>
                    <a:pt x="8399074" y="92839"/>
                  </a:lnTo>
                  <a:lnTo>
                    <a:pt x="8369760" y="54902"/>
                  </a:lnTo>
                  <a:lnTo>
                    <a:pt x="8331820" y="25591"/>
                  </a:lnTo>
                  <a:lnTo>
                    <a:pt x="8287044" y="6695"/>
                  </a:lnTo>
                  <a:lnTo>
                    <a:pt x="8237219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39" y="5590032"/>
              <a:ext cx="8425180" cy="1125220"/>
            </a:xfrm>
            <a:custGeom>
              <a:avLst/>
              <a:gdLst/>
              <a:ahLst/>
              <a:cxnLst/>
              <a:rect l="l" t="t" r="r" b="b"/>
              <a:pathLst>
                <a:path w="8425180" h="1125220">
                  <a:moveTo>
                    <a:pt x="0" y="187452"/>
                  </a:moveTo>
                  <a:lnTo>
                    <a:pt x="6695" y="137618"/>
                  </a:lnTo>
                  <a:lnTo>
                    <a:pt x="25591" y="92839"/>
                  </a:lnTo>
                  <a:lnTo>
                    <a:pt x="54902" y="54902"/>
                  </a:lnTo>
                  <a:lnTo>
                    <a:pt x="92839" y="25591"/>
                  </a:lnTo>
                  <a:lnTo>
                    <a:pt x="137618" y="6695"/>
                  </a:lnTo>
                  <a:lnTo>
                    <a:pt x="187452" y="0"/>
                  </a:lnTo>
                  <a:lnTo>
                    <a:pt x="8237219" y="0"/>
                  </a:lnTo>
                  <a:lnTo>
                    <a:pt x="8287044" y="6695"/>
                  </a:lnTo>
                  <a:lnTo>
                    <a:pt x="8331820" y="25591"/>
                  </a:lnTo>
                  <a:lnTo>
                    <a:pt x="8369760" y="54902"/>
                  </a:lnTo>
                  <a:lnTo>
                    <a:pt x="8399074" y="92839"/>
                  </a:lnTo>
                  <a:lnTo>
                    <a:pt x="8417974" y="137618"/>
                  </a:lnTo>
                  <a:lnTo>
                    <a:pt x="8424671" y="187452"/>
                  </a:lnTo>
                  <a:lnTo>
                    <a:pt x="8424671" y="937260"/>
                  </a:lnTo>
                  <a:lnTo>
                    <a:pt x="8417974" y="987093"/>
                  </a:lnTo>
                  <a:lnTo>
                    <a:pt x="8399074" y="1031872"/>
                  </a:lnTo>
                  <a:lnTo>
                    <a:pt x="8369760" y="1069809"/>
                  </a:lnTo>
                  <a:lnTo>
                    <a:pt x="8331820" y="1099120"/>
                  </a:lnTo>
                  <a:lnTo>
                    <a:pt x="8287044" y="1118016"/>
                  </a:lnTo>
                  <a:lnTo>
                    <a:pt x="8237219" y="1124712"/>
                  </a:lnTo>
                  <a:lnTo>
                    <a:pt x="187452" y="1124712"/>
                  </a:lnTo>
                  <a:lnTo>
                    <a:pt x="137618" y="1118016"/>
                  </a:lnTo>
                  <a:lnTo>
                    <a:pt x="92839" y="1099120"/>
                  </a:lnTo>
                  <a:lnTo>
                    <a:pt x="54902" y="1069809"/>
                  </a:lnTo>
                  <a:lnTo>
                    <a:pt x="25591" y="1031872"/>
                  </a:lnTo>
                  <a:lnTo>
                    <a:pt x="6695" y="987093"/>
                  </a:lnTo>
                  <a:lnTo>
                    <a:pt x="0" y="937260"/>
                  </a:lnTo>
                  <a:lnTo>
                    <a:pt x="0" y="187452"/>
                  </a:lnTo>
                  <a:close/>
                </a:path>
              </a:pathLst>
            </a:custGeom>
            <a:ln w="24384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5646" y="5644693"/>
            <a:ext cx="1087797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ВАЖНО!!!</a:t>
            </a:r>
            <a:r>
              <a:rPr sz="16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</a:t>
            </a:r>
            <a:r>
              <a:rPr sz="1600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оценивания</a:t>
            </a:r>
            <a:r>
              <a:rPr sz="1600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ответа</a:t>
            </a:r>
            <a:r>
              <a:rPr sz="16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</a:t>
            </a:r>
            <a:r>
              <a:rPr sz="1600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ИС</a:t>
            </a:r>
            <a:r>
              <a:rPr sz="1600" spc="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переносится</a:t>
            </a:r>
            <a:r>
              <a:rPr sz="1600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экспертом</a:t>
            </a:r>
            <a:r>
              <a:rPr sz="1600" b="1" spc="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бланк</a:t>
            </a:r>
            <a:r>
              <a:rPr sz="1600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C00000"/>
                </a:solidFill>
                <a:latin typeface="Times New Roman"/>
                <a:cs typeface="Times New Roman"/>
              </a:rPr>
              <a:t>ИС</a:t>
            </a:r>
            <a:endParaRPr sz="16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только</a:t>
            </a:r>
            <a:r>
              <a:rPr sz="16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после</a:t>
            </a:r>
            <a:r>
              <a:rPr sz="16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проверки</a:t>
            </a:r>
            <a:r>
              <a:rPr sz="16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им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заполненной</a:t>
            </a:r>
            <a:r>
              <a:rPr sz="16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формы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черновика</a:t>
            </a:r>
            <a:r>
              <a:rPr sz="16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эксперта.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Зачёт</a:t>
            </a:r>
            <a:r>
              <a:rPr sz="16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выставляется</a:t>
            </a:r>
            <a:r>
              <a:rPr sz="1600" spc="1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участникам</a:t>
            </a:r>
            <a:r>
              <a:rPr sz="16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ИС,</a:t>
            </a:r>
            <a:r>
              <a:rPr sz="1600" spc="5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набравшим</a:t>
            </a:r>
            <a:r>
              <a:rPr sz="1600" spc="5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1600" spc="5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менее</a:t>
            </a:r>
            <a:r>
              <a:rPr sz="1600" spc="5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10 </a:t>
            </a:r>
            <a:r>
              <a:rPr sz="1600" spc="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баллов</a:t>
            </a:r>
            <a:r>
              <a:rPr sz="1600" spc="5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1600" spc="5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600" spc="5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возможных </a:t>
            </a:r>
            <a:r>
              <a:rPr sz="1600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Times New Roman"/>
                <a:cs typeface="Times New Roman"/>
              </a:rPr>
              <a:t>19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критериям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31105-125C-C254-DB8C-7B23FEA6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400" b="1" i="0" u="none" strike="noStrike" kern="0" cap="none" spc="-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ИС-08 Акт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о </a:t>
            </a:r>
            <a:r>
              <a:rPr kumimoji="0" lang="ru-RU" sz="2400" b="1" i="0" u="none" strike="noStrike" kern="0" cap="none" spc="-1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досрочном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завершении </a:t>
            </a:r>
            <a:r>
              <a:rPr kumimoji="0" lang="ru-RU" sz="2400" b="1" i="0" u="none" strike="noStrike" kern="0" cap="none" spc="-585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2400" b="1" i="0" u="none" strike="noStrike" kern="0" cap="none" spc="-3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итогового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AB303B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собеседования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8547F-0737-8F86-FFF3-9CEE3E3B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69" y="1782317"/>
            <a:ext cx="6178022" cy="2639557"/>
          </a:xfrm>
          <a:ln w="38100">
            <a:solidFill>
              <a:srgbClr val="C00000"/>
            </a:solidFill>
          </a:ln>
        </p:spPr>
        <p:txBody>
          <a:bodyPr anchor="ctr">
            <a:normAutofit fontScale="25000" lnSpcReduction="20000"/>
          </a:bodyPr>
          <a:lstStyle/>
          <a:p>
            <a:pPr marL="1295401" marR="147955" lvl="0" indent="-1143000" algn="ctr" defTabSz="914400" rtl="0" eaLnBrk="1" fontAlgn="auto" latinLnBrk="0" hangingPunct="1">
              <a:lnSpc>
                <a:spcPct val="100000"/>
              </a:lnSpc>
              <a:spcBef>
                <a:spcPts val="30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Заполняется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в случае,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если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участник </a:t>
            </a:r>
            <a:r>
              <a:rPr kumimoji="0" lang="ru-RU" sz="80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состоянию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здоровья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или другим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объективным</a:t>
            </a:r>
            <a:r>
              <a:rPr kumimoji="0" lang="ru-RU" sz="8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причинам</a:t>
            </a:r>
            <a:r>
              <a:rPr kumimoji="0" lang="ru-RU" sz="8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не </a:t>
            </a:r>
            <a:r>
              <a:rPr kumimoji="0" lang="ru-RU" sz="8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может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226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завершить</a:t>
            </a:r>
            <a:r>
              <a:rPr kumimoji="0" lang="ru-RU" sz="8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ИС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318895" marR="171450" lvl="0" indent="-1143000" algn="ctr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Составляется</a:t>
            </a:r>
            <a:r>
              <a:rPr kumimoji="0" lang="ru-RU" sz="8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ответственным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организатором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ОО</a:t>
            </a:r>
            <a:r>
              <a:rPr kumimoji="0" lang="ru-RU" sz="8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и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подписывается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9675" marR="611505" lvl="0" indent="-591820" algn="ctr" defTabSz="914400" rtl="0" eaLnBrk="1" fontAlgn="auto" latinLnBrk="0" hangingPunct="1">
              <a:lnSpc>
                <a:spcPts val="188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руководителем</a:t>
            </a:r>
            <a:r>
              <a:rPr kumimoji="0" lang="ru-RU" sz="8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ОО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(места </a:t>
            </a:r>
            <a:r>
              <a:rPr kumimoji="0" lang="ru-RU" sz="8000" b="0" i="0" u="none" strike="noStrike" kern="1200" cap="none" spc="-3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8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проведения)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1C14A0C5-4647-06B3-1524-8F481047B9FE}"/>
              </a:ext>
            </a:extLst>
          </p:cNvPr>
          <p:cNvSpPr txBox="1"/>
          <p:nvPr/>
        </p:nvSpPr>
        <p:spPr>
          <a:xfrm>
            <a:off x="277369" y="5075682"/>
            <a:ext cx="6178022" cy="1579278"/>
          </a:xfrm>
          <a:prstGeom prst="rect">
            <a:avLst/>
          </a:prstGeom>
          <a:solidFill>
            <a:srgbClr val="E8909A"/>
          </a:solidFill>
          <a:ln w="28955">
            <a:solidFill>
              <a:srgbClr val="C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 marR="213360" algn="ctr" defTabSz="914400">
              <a:spcBef>
                <a:spcPts val="315"/>
              </a:spcBef>
            </a:pPr>
            <a:r>
              <a:rPr sz="20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Эксперт</a:t>
            </a:r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вносит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соответствующую </a:t>
            </a:r>
            <a:r>
              <a:rPr sz="2000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метку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в </a:t>
            </a:r>
            <a:r>
              <a:rPr sz="2000" spc="-15" dirty="0">
                <a:solidFill>
                  <a:prstClr val="black"/>
                </a:solidFill>
                <a:latin typeface="Times New Roman"/>
                <a:cs typeface="Times New Roman"/>
              </a:rPr>
              <a:t>бланк</a:t>
            </a:r>
            <a:r>
              <a:rPr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участника</a:t>
            </a:r>
            <a:r>
              <a:rPr sz="20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20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530" algn="ctr" defTabSz="914400"/>
            <a:r>
              <a:rPr sz="20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Экзаменатор-собеседник</a:t>
            </a:r>
            <a:r>
              <a:rPr sz="20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вносит</a:t>
            </a:r>
          </a:p>
          <a:p>
            <a:pPr marL="669925" marR="662940" algn="ctr" defTabSz="914400">
              <a:spcBef>
                <a:spcPts val="5"/>
              </a:spcBef>
            </a:pP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соответствующую метку </a:t>
            </a:r>
            <a:r>
              <a:rPr sz="2000" spc="-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 ведомости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ИС-02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3482B6D8-7789-66D8-7583-00B3B6009B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9842" y="1039020"/>
            <a:ext cx="5134969" cy="56159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0829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2030</TotalTime>
  <Words>827</Words>
  <Application>Microsoft Office PowerPoint</Application>
  <PresentationFormat>Широкоэкранный</PresentationFormat>
  <Paragraphs>123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Cambria</vt:lpstr>
      <vt:lpstr>Times New Roman</vt:lpstr>
      <vt:lpstr>Trebuchet MS</vt:lpstr>
      <vt:lpstr>Wingdings</vt:lpstr>
      <vt:lpstr>Wingdings 3</vt:lpstr>
      <vt:lpstr>Аспект</vt:lpstr>
      <vt:lpstr>Правила заполнения форм,  бланков итогового  собеседования по русскому языку  ГИА-9</vt:lpstr>
      <vt:lpstr>Бланк итогового собеседования</vt:lpstr>
      <vt:lpstr>Регистрационная часть бланка</vt:lpstr>
      <vt:lpstr>Основные правила заполнения бланка итогового собеседования</vt:lpstr>
      <vt:lpstr>Поля для внесения баллов по критериям оценивания (заполняет эксперт)</vt:lpstr>
      <vt:lpstr>ИС-01 Список участников ИС  по ОО (местам проведения)</vt:lpstr>
      <vt:lpstr>ИС-02 Ведомость учета проведения   ИС-9 в аудитории</vt:lpstr>
      <vt:lpstr>Форма черновика для эксперта</vt:lpstr>
      <vt:lpstr>ИС-08 Акт о досрочном завершении  итогового собеседования</vt:lpstr>
      <vt:lpstr>Формы, направляемые в РЦОИ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заполнения форм, бланков итогового собеседования по русскому языку</dc:title>
  <dc:creator>user</dc:creator>
  <cp:lastModifiedBy>1</cp:lastModifiedBy>
  <cp:revision>98</cp:revision>
  <dcterms:created xsi:type="dcterms:W3CDTF">2022-12-06T07:46:11Z</dcterms:created>
  <dcterms:modified xsi:type="dcterms:W3CDTF">2023-01-27T07:30:55Z</dcterms:modified>
</cp:coreProperties>
</file>