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8"/>
  </p:handoutMasterIdLst>
  <p:sldIdLst>
    <p:sldId id="288" r:id="rId2"/>
    <p:sldId id="257" r:id="rId3"/>
    <p:sldId id="258" r:id="rId4"/>
    <p:sldId id="259" r:id="rId5"/>
    <p:sldId id="260" r:id="rId6"/>
    <p:sldId id="261" r:id="rId7"/>
    <p:sldId id="285" r:id="rId8"/>
    <p:sldId id="262" r:id="rId9"/>
    <p:sldId id="263" r:id="rId10"/>
    <p:sldId id="264" r:id="rId11"/>
    <p:sldId id="265" r:id="rId12"/>
    <p:sldId id="266" r:id="rId13"/>
    <p:sldId id="286" r:id="rId14"/>
    <p:sldId id="271" r:id="rId15"/>
    <p:sldId id="272" r:id="rId16"/>
    <p:sldId id="280" r:id="rId17"/>
    <p:sldId id="267" r:id="rId18"/>
    <p:sldId id="268" r:id="rId19"/>
    <p:sldId id="269" r:id="rId20"/>
    <p:sldId id="282" r:id="rId21"/>
    <p:sldId id="283" r:id="rId22"/>
    <p:sldId id="270" r:id="rId23"/>
    <p:sldId id="277" r:id="rId24"/>
    <p:sldId id="281" r:id="rId25"/>
    <p:sldId id="287" r:id="rId26"/>
    <p:sldId id="28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4B9FC-8AAC-493D-A067-DF606A4BD797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76E52F-D6C5-42D1-98F1-D1DCCF07FE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9436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514B4E3-0AE3-460E-8994-7B950AD389CF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68DCF99-83D0-4E20-979C-4985041826C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z="3200" b="1" i="1" dirty="0" smtClean="0"/>
          </a:p>
          <a:p>
            <a:endParaRPr lang="ru-RU" sz="3200" b="1" i="1" dirty="0"/>
          </a:p>
          <a:p>
            <a:endParaRPr lang="ru-RU" sz="3200" b="1" i="1" smtClean="0"/>
          </a:p>
          <a:p>
            <a:r>
              <a:rPr lang="ru-RU" sz="3200" b="1" i="1" smtClean="0"/>
              <a:t>Типичные </a:t>
            </a:r>
            <a:r>
              <a:rPr lang="ru-RU" sz="3200" b="1" i="1" dirty="0"/>
              <a:t>ошибки, связанные с критериями проверки итоговых сочинений</a:t>
            </a:r>
            <a:br>
              <a:rPr lang="ru-RU" sz="3200" b="1" i="1" dirty="0"/>
            </a:br>
            <a:endParaRPr lang="ru-RU" sz="3200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  <a:p>
            <a:endParaRPr lang="ru-RU" b="1" i="1" dirty="0" smtClean="0"/>
          </a:p>
          <a:p>
            <a:endParaRPr lang="ru-RU" b="1" i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400" dirty="0" smtClean="0"/>
              <a:t>БУ ДПО «Калмыцкий институт повышения квалификации работников образования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0085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/>
              <a:t>слабость доказательной базы в основной части сочинения и её недостаточность для убедительной аргументации;</a:t>
            </a:r>
          </a:p>
          <a:p>
            <a:pPr lvl="0"/>
            <a:r>
              <a:rPr lang="ru-RU" dirty="0"/>
              <a:t>наличие аргументов, приводящих к отступлению от темы, не соответствующих доказываемым тезисам;</a:t>
            </a:r>
          </a:p>
          <a:p>
            <a:pPr lvl="0"/>
            <a:r>
              <a:rPr lang="ru-RU" dirty="0"/>
              <a:t>несоответствие аргументов и примеров выдвинутым тезисам;</a:t>
            </a:r>
          </a:p>
          <a:p>
            <a:pPr lvl="0"/>
            <a:r>
              <a:rPr lang="ru-RU" dirty="0"/>
              <a:t>	</a:t>
            </a:r>
            <a:r>
              <a:rPr lang="ru-RU" dirty="0" err="1"/>
              <a:t>неразличение</a:t>
            </a:r>
            <a:r>
              <a:rPr lang="ru-RU" dirty="0"/>
              <a:t> понятий «пример» и «аргумент» и неумение строить аргумент с привлечением литературного примера, формулировать на основе примера </a:t>
            </a:r>
            <a:r>
              <a:rPr lang="ru-RU" dirty="0" err="1"/>
              <a:t>микровывод</a:t>
            </a:r>
            <a:r>
              <a:rPr lang="ru-RU" dirty="0"/>
              <a:t>, содержательное несоответствие аргумента и примера.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388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Типичные ошибки в заключении:</a:t>
            </a:r>
          </a:p>
          <a:p>
            <a:pPr lvl="0"/>
            <a:r>
              <a:rPr lang="ru-RU" dirty="0"/>
              <a:t>в заключении дан ответ на вопрос темы, однако он не вытекает в полной мере из содержания сочинения, а иногда и противоречит ему;</a:t>
            </a:r>
          </a:p>
          <a:p>
            <a:pPr lvl="0"/>
            <a:r>
              <a:rPr lang="ru-RU" dirty="0"/>
              <a:t>заключение в целом соотносится с основной частью сочинения, но неоправданно сужает и обедняется её содержание; возможно, в качестве вывода используется заранее приготовленная клишированная фраза;</a:t>
            </a:r>
          </a:p>
          <a:p>
            <a:pPr lvl="0"/>
            <a:r>
              <a:rPr lang="ru-RU" dirty="0"/>
              <a:t>вместо заключения ко всей работе автор сочинения ограничивается выводом по конкретному литературному примеру, приведённому в основной части; по месту в композиции сочинения этот вывод претендует на роль общего заключения, но содержательно таковым не является;</a:t>
            </a:r>
          </a:p>
          <a:p>
            <a:pPr lvl="0"/>
            <a:r>
              <a:rPr lang="ru-RU" dirty="0"/>
              <a:t>заключение не содержит никаких выводов и обобщений и представляет собой демагогическое высказывание;</a:t>
            </a:r>
          </a:p>
          <a:p>
            <a:pPr lvl="0"/>
            <a:r>
              <a:rPr lang="ru-RU" dirty="0"/>
              <a:t>заключение отсутствует, что ослабляет композицию и для сочинения-рассуждения является серьезным логическим нарушением.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17584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i="1" dirty="0"/>
              <a:t>Типичные ошибки сочинений по критерию 4 «Качество письменной речи».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Наиболее </a:t>
            </a:r>
            <a:r>
              <a:rPr lang="ru-RU" b="1" u="sng" dirty="0"/>
              <a:t>распространенными речевыми ошибками </a:t>
            </a:r>
            <a:r>
              <a:rPr lang="ru-RU" dirty="0"/>
              <a:t>итоговых сочинений являются:</a:t>
            </a:r>
          </a:p>
          <a:p>
            <a:pPr lvl="0"/>
            <a:r>
              <a:rPr lang="ru-RU" dirty="0"/>
              <a:t>немотивированное повторение в узком контексте одного и того же слова или однокоренных слов;</a:t>
            </a:r>
          </a:p>
          <a:p>
            <a:pPr lvl="0"/>
            <a:r>
              <a:rPr lang="ru-RU" dirty="0"/>
              <a:t>немотивированный пропуск слова; семантическая неполнота </a:t>
            </a:r>
            <a:r>
              <a:rPr lang="ru-RU" i="1" dirty="0"/>
              <a:t>(«люди живут в надежде»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смешение паронимов (</a:t>
            </a:r>
            <a:r>
              <a:rPr lang="ru-RU" i="1" dirty="0"/>
              <a:t>«полностью </a:t>
            </a:r>
            <a:r>
              <a:rPr lang="ru-RU" b="1" i="1" dirty="0"/>
              <a:t>отчаянный </a:t>
            </a:r>
            <a:r>
              <a:rPr lang="ru-RU" i="1" dirty="0"/>
              <a:t>человек»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неточное словоупотребление, нарушение лексической сочетаемости</a:t>
            </a:r>
          </a:p>
          <a:p>
            <a:r>
              <a:rPr lang="ru-RU" i="1" dirty="0"/>
              <a:t>(«сохранять свою мечту»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ошибки в построении и употреблении фразеологических оборотов;</a:t>
            </a:r>
          </a:p>
          <a:p>
            <a:pPr lvl="0"/>
            <a:r>
              <a:rPr lang="ru-RU" dirty="0"/>
              <a:t>использование лишнего слова (плеоназм);</a:t>
            </a:r>
          </a:p>
          <a:p>
            <a:pPr lvl="0"/>
            <a:r>
              <a:rPr lang="ru-RU" dirty="0"/>
              <a:t>стилистически немотивированное употребление глагольной связки</a:t>
            </a:r>
          </a:p>
          <a:p>
            <a:r>
              <a:rPr lang="ru-RU" dirty="0"/>
              <a:t>«есть» (</a:t>
            </a:r>
            <a:r>
              <a:rPr lang="ru-RU" i="1" dirty="0"/>
              <a:t>«Это не есть хорошо»</a:t>
            </a:r>
            <a:r>
              <a:rPr lang="ru-RU" dirty="0"/>
              <a:t>);</a:t>
            </a:r>
          </a:p>
          <a:p>
            <a:pPr lvl="0"/>
            <a:r>
              <a:rPr lang="ru-RU" dirty="0"/>
              <a:t>немотивированное	использование	разговорной	лексики	и просторечий;</a:t>
            </a:r>
          </a:p>
          <a:p>
            <a:pPr lvl="0"/>
            <a:r>
              <a:rPr lang="ru-RU" dirty="0"/>
              <a:t>ошибки в употреблении личных местоимений </a:t>
            </a:r>
            <a:r>
              <a:rPr lang="ru-RU" i="1" dirty="0"/>
              <a:t>(«мечтать нужно, ведь она даёт нам силы</a:t>
            </a:r>
            <a:r>
              <a:rPr lang="ru-RU" dirty="0"/>
              <a:t>…»).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73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Это можно рассматривать как </a:t>
            </a:r>
            <a:r>
              <a:rPr lang="ru-RU" i="1" dirty="0"/>
              <a:t>положительный, позитивный</a:t>
            </a:r>
            <a:r>
              <a:rPr lang="ru-RU" dirty="0"/>
              <a:t> момент (плеоназм)</a:t>
            </a:r>
          </a:p>
          <a:p>
            <a:r>
              <a:rPr lang="ru-RU" dirty="0"/>
              <a:t>Автор </a:t>
            </a:r>
            <a:r>
              <a:rPr lang="ru-RU" i="1" dirty="0"/>
              <a:t>в краткости</a:t>
            </a:r>
            <a:r>
              <a:rPr lang="ru-RU" dirty="0"/>
              <a:t> </a:t>
            </a:r>
            <a:r>
              <a:rPr lang="ru-RU" i="1" dirty="0"/>
              <a:t>(</a:t>
            </a:r>
            <a:r>
              <a:rPr lang="ru-RU" dirty="0"/>
              <a:t>вместо </a:t>
            </a:r>
            <a:r>
              <a:rPr lang="ru-RU" i="1" dirty="0"/>
              <a:t>вкратце) </a:t>
            </a:r>
            <a:r>
              <a:rPr lang="ru-RU" dirty="0"/>
              <a:t>рассказывает нам историю об Августе</a:t>
            </a:r>
            <a:r>
              <a:rPr lang="ru-RU" i="1" dirty="0"/>
              <a:t>, "</a:t>
            </a:r>
            <a:r>
              <a:rPr lang="ru-RU" dirty="0"/>
              <a:t>который был очень скуп на почётные государственные награды".</a:t>
            </a:r>
          </a:p>
          <a:p>
            <a:r>
              <a:rPr lang="ru-RU" i="1" dirty="0"/>
              <a:t>Ощущение</a:t>
            </a:r>
            <a:r>
              <a:rPr lang="ru-RU" dirty="0"/>
              <a:t> дома</a:t>
            </a:r>
            <a:r>
              <a:rPr lang="ru-RU" i="1" dirty="0"/>
              <a:t> </a:t>
            </a:r>
            <a:r>
              <a:rPr lang="ru-RU" dirty="0"/>
              <a:t>для автора</a:t>
            </a:r>
            <a:r>
              <a:rPr lang="ru-RU" i="1" dirty="0"/>
              <a:t> синонимично </a:t>
            </a:r>
            <a:r>
              <a:rPr lang="ru-RU" dirty="0"/>
              <a:t>(вместо </a:t>
            </a:r>
            <a:r>
              <a:rPr lang="ru-RU" i="1" dirty="0"/>
              <a:t>равнозначно</a:t>
            </a:r>
            <a:r>
              <a:rPr lang="ru-RU" dirty="0"/>
              <a:t>) чувству радости и счастья.</a:t>
            </a:r>
          </a:p>
          <a:p>
            <a:r>
              <a:rPr lang="ru-RU" dirty="0"/>
              <a:t>Автор объясняет, что самое </a:t>
            </a:r>
            <a:r>
              <a:rPr lang="ru-RU" i="1" dirty="0"/>
              <a:t>пронзительное счастье</a:t>
            </a:r>
            <a:r>
              <a:rPr lang="ru-RU" dirty="0"/>
              <a:t> </a:t>
            </a:r>
            <a:r>
              <a:rPr lang="ru-RU" i="1" dirty="0"/>
              <a:t>возникает</a:t>
            </a:r>
            <a:r>
              <a:rPr lang="ru-RU" dirty="0"/>
              <a:t> (вместо </a:t>
            </a:r>
            <a:r>
              <a:rPr lang="ru-RU" i="1" dirty="0"/>
              <a:t>пронзительное ощущение счастья возникает</a:t>
            </a:r>
            <a:r>
              <a:rPr lang="ru-RU" dirty="0"/>
              <a:t>) в нас, когда мы ощущаем любовь к родине.</a:t>
            </a:r>
          </a:p>
          <a:p>
            <a:r>
              <a:rPr lang="ru-RU" dirty="0"/>
              <a:t>В конце текста автор делает вывод, который </a:t>
            </a:r>
            <a:r>
              <a:rPr lang="ru-RU" i="1" dirty="0"/>
              <a:t>как бы</a:t>
            </a:r>
            <a:r>
              <a:rPr lang="ru-RU" dirty="0"/>
              <a:t> объединяет начало и конец (употребление слова-паразита </a:t>
            </a:r>
            <a:r>
              <a:rPr lang="ru-RU" i="1" dirty="0"/>
              <a:t>как бы)</a:t>
            </a:r>
            <a:endParaRPr lang="ru-RU" dirty="0"/>
          </a:p>
          <a:p>
            <a:r>
              <a:rPr lang="ru-RU" dirty="0"/>
              <a:t>Автор размышляет, делится своими впечатлениями, приводит </a:t>
            </a:r>
            <a:r>
              <a:rPr lang="ru-RU" i="1" dirty="0"/>
              <a:t>примеры</a:t>
            </a:r>
            <a:r>
              <a:rPr lang="ru-RU" dirty="0"/>
              <a:t>. </a:t>
            </a:r>
            <a:r>
              <a:rPr lang="ru-RU" i="1" dirty="0"/>
              <a:t>Например</a:t>
            </a:r>
            <a:r>
              <a:rPr lang="ru-RU" dirty="0"/>
              <a:t>, он говорит, что за именами </a:t>
            </a:r>
            <a:r>
              <a:rPr lang="ru-RU" dirty="0" err="1"/>
              <a:t>Саврасова</a:t>
            </a:r>
            <a:r>
              <a:rPr lang="ru-RU" dirty="0"/>
              <a:t>, Левитана, Серова, Коровина, </a:t>
            </a:r>
            <a:r>
              <a:rPr lang="ru-RU" dirty="0" err="1"/>
              <a:t>Кустодиева</a:t>
            </a:r>
            <a:r>
              <a:rPr lang="ru-RU" dirty="0"/>
              <a:t>, скрывается не только вечная в искусстве радость жизни, но и русская радость (повтор слов </a:t>
            </a:r>
            <a:r>
              <a:rPr lang="ru-RU" i="1" dirty="0"/>
              <a:t>пример - например</a:t>
            </a:r>
            <a:r>
              <a:rPr lang="ru-RU" dirty="0"/>
              <a:t>).</a:t>
            </a:r>
          </a:p>
          <a:p>
            <a:r>
              <a:rPr lang="ru-RU" dirty="0"/>
              <a:t>Пожалуй, я соглашусь с автором, </a:t>
            </a:r>
            <a:r>
              <a:rPr lang="ru-RU" i="1" dirty="0"/>
              <a:t>с его проблемой и его доводами </a:t>
            </a:r>
            <a:r>
              <a:rPr lang="ru-RU" dirty="0"/>
              <a:t>(двусмысленность).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Речевые ошибки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630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180574" cy="4635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1893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259842"/>
            <a:ext cx="6636624" cy="49774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181647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205836"/>
            <a:ext cx="6996664" cy="5247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2705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u="sng" dirty="0"/>
              <a:t>Типичные ошибки сочинений по критерию 5 «Грамотность».</a:t>
            </a:r>
          </a:p>
          <a:p>
            <a:r>
              <a:rPr lang="ru-RU" dirty="0"/>
              <a:t>При написании итоговых сочинений выпускниками были допущены следующие </a:t>
            </a:r>
            <a:r>
              <a:rPr lang="ru-RU" b="1" dirty="0"/>
              <a:t>типичные ошибки:</a:t>
            </a:r>
            <a:endParaRPr lang="ru-RU" dirty="0"/>
          </a:p>
          <a:p>
            <a:r>
              <a:rPr lang="ru-RU" i="1" u="sng" dirty="0"/>
              <a:t>орфографические ошибки:</a:t>
            </a:r>
            <a:endParaRPr lang="ru-RU" sz="2400" dirty="0"/>
          </a:p>
          <a:p>
            <a:pPr lvl="1"/>
            <a:r>
              <a:rPr lang="ru-RU" dirty="0"/>
              <a:t>«Правописание -ТСЯ ‒ -ТЬСЯ в глаголах»;</a:t>
            </a:r>
            <a:endParaRPr lang="ru-RU" sz="2000" dirty="0"/>
          </a:p>
          <a:p>
            <a:pPr lvl="1"/>
            <a:r>
              <a:rPr lang="ru-RU" dirty="0"/>
              <a:t>«Правописание производных предлогов»;</a:t>
            </a:r>
            <a:endParaRPr lang="ru-RU" sz="2000" dirty="0"/>
          </a:p>
          <a:p>
            <a:pPr lvl="1"/>
            <a:r>
              <a:rPr lang="ru-RU" dirty="0"/>
              <a:t>«Правописание безударных личных окончаний глаголов»;</a:t>
            </a:r>
            <a:endParaRPr lang="ru-RU" sz="2000" dirty="0"/>
          </a:p>
          <a:p>
            <a:pPr lvl="1"/>
            <a:r>
              <a:rPr lang="ru-RU" dirty="0"/>
              <a:t>«Правописание И </a:t>
            </a:r>
            <a:r>
              <a:rPr lang="ru-RU" dirty="0" err="1"/>
              <a:t>и</a:t>
            </a:r>
            <a:r>
              <a:rPr lang="ru-RU" dirty="0"/>
              <a:t> Е в окончаниях существительных»;</a:t>
            </a:r>
            <a:endParaRPr lang="ru-RU" sz="2000" dirty="0"/>
          </a:p>
          <a:p>
            <a:pPr lvl="1"/>
            <a:r>
              <a:rPr lang="ru-RU" sz="2000" dirty="0"/>
              <a:t>	</a:t>
            </a:r>
            <a:r>
              <a:rPr lang="ru-RU" dirty="0"/>
              <a:t>«Н ‒ НН в суффиксах страдательных причастий, отглагольных прилагательных полной формы, а также существительных, образованных от них».</a:t>
            </a:r>
            <a:endParaRPr lang="ru-RU" sz="20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8420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i="1" u="sng" dirty="0"/>
              <a:t>пунктуационные ошибки:</a:t>
            </a:r>
            <a:endParaRPr lang="ru-RU" dirty="0"/>
          </a:p>
          <a:p>
            <a:pPr lvl="0"/>
            <a:r>
              <a:rPr lang="ru-RU" dirty="0"/>
              <a:t>«Знаки препинания в сложноподчинённых предложениях»;</a:t>
            </a:r>
          </a:p>
          <a:p>
            <a:pPr lvl="0"/>
            <a:r>
              <a:rPr lang="ru-RU" dirty="0"/>
              <a:t>«Знаки препинания при вводных словах»;</a:t>
            </a:r>
          </a:p>
          <a:p>
            <a:pPr lvl="0"/>
            <a:r>
              <a:rPr lang="ru-RU" dirty="0"/>
              <a:t>Немотивированная постановка запятых;</a:t>
            </a:r>
          </a:p>
          <a:p>
            <a:pPr lvl="0"/>
            <a:r>
              <a:rPr lang="ru-RU" dirty="0"/>
              <a:t>«Знаки препинания в сложносочинённых предложениях»;</a:t>
            </a:r>
          </a:p>
          <a:p>
            <a:pPr lvl="0"/>
            <a:r>
              <a:rPr lang="ru-RU" dirty="0"/>
              <a:t>«Обособление обстоятельств»;</a:t>
            </a:r>
          </a:p>
          <a:p>
            <a:pPr lvl="0"/>
            <a:r>
              <a:rPr lang="ru-RU" dirty="0"/>
              <a:t>Обособление приложений»;</a:t>
            </a:r>
          </a:p>
          <a:p>
            <a:pPr lvl="0"/>
            <a:r>
              <a:rPr lang="ru-RU" dirty="0"/>
              <a:t>«Знаки	препинания	в	сложноподчинённых	предложениях	с однородными придаточными»;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2040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u="sng" dirty="0"/>
              <a:t>грамматические ошибки:</a:t>
            </a:r>
            <a:endParaRPr lang="ru-RU" sz="2400" dirty="0"/>
          </a:p>
          <a:p>
            <a:pPr lvl="1"/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нарушение управления;</a:t>
            </a:r>
            <a:endParaRPr lang="ru-RU" sz="2000" dirty="0"/>
          </a:p>
          <a:p>
            <a:pPr lvl="1"/>
            <a:r>
              <a:rPr lang="ru-RU" dirty="0"/>
              <a:t>ошибочное словообразование формы имени существительного;</a:t>
            </a:r>
            <a:endParaRPr lang="ru-RU" sz="2000" dirty="0"/>
          </a:p>
          <a:p>
            <a:pPr lvl="1"/>
            <a:r>
              <a:rPr lang="ru-RU" dirty="0"/>
              <a:t>ошибки в построении предложений с деепричастным оборотом;</a:t>
            </a:r>
            <a:endParaRPr lang="ru-RU" sz="2000" dirty="0"/>
          </a:p>
          <a:p>
            <a:pPr lvl="1"/>
            <a:r>
              <a:rPr lang="ru-RU" dirty="0"/>
              <a:t>ошибки в построении сложноподчинённых предложений;</a:t>
            </a:r>
            <a:endParaRPr lang="ru-RU" sz="2000" dirty="0"/>
          </a:p>
          <a:p>
            <a:r>
              <a:rPr lang="ru-RU" dirty="0"/>
              <a:t> 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952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Анализ итоговых сочинений позволяет выявить проблемы, возникшие у выпускников на экзамене в новом формате, и типичные ошибки, допущенные в итоговых сочинениях. Поэтому в старшей школе для повышения качества экзаменационных работ нужно наметить пути предупреждения содержательно-структурных, логико-композиционных, фактических и речевых ошибок.</a:t>
            </a:r>
          </a:p>
          <a:p>
            <a:r>
              <a:rPr lang="ru-RU" dirty="0"/>
              <a:t>Серьёзную помощь в этой работе могут оказать Методические рекомендации по подготовке к итоговому сочинению, которые ежегодно публикуются на сайте ФИПИ.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0895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097824"/>
            <a:ext cx="7044669" cy="5283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03108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67854"/>
            <a:ext cx="6492608" cy="48694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340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564616" cy="4923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1390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67854"/>
            <a:ext cx="6684629" cy="5013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1659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13848"/>
            <a:ext cx="6852648" cy="513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89049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Существуют люди, </a:t>
            </a:r>
            <a:r>
              <a:rPr lang="ru-RU" i="1" dirty="0"/>
              <a:t>которые не только увлекаются, но и посвящают искусству </a:t>
            </a:r>
            <a:r>
              <a:rPr lang="ru-RU" dirty="0"/>
              <a:t>свою жизнь (нарушение норм управления)</a:t>
            </a:r>
          </a:p>
          <a:p>
            <a:r>
              <a:rPr lang="ru-RU" dirty="0"/>
              <a:t>Отрывок, </a:t>
            </a:r>
            <a:r>
              <a:rPr lang="ru-RU" i="1" dirty="0"/>
              <a:t>написанный</a:t>
            </a:r>
            <a:r>
              <a:rPr lang="ru-RU" dirty="0"/>
              <a:t> в публицистическом стиле и типе речи рассуждение (полное причастие в роли сказуемого)</a:t>
            </a:r>
          </a:p>
          <a:p>
            <a:r>
              <a:rPr lang="ru-RU" dirty="0"/>
              <a:t>Риторические вопросы автор использует для воздействия на </a:t>
            </a:r>
            <a:r>
              <a:rPr lang="ru-RU" dirty="0" smtClean="0"/>
              <a:t>читателя</a:t>
            </a:r>
            <a:r>
              <a:rPr lang="ru-RU" dirty="0"/>
              <a:t>, </a:t>
            </a:r>
            <a:r>
              <a:rPr lang="ru-RU" i="1" dirty="0"/>
              <a:t>сформировать</a:t>
            </a:r>
            <a:r>
              <a:rPr lang="ru-RU" dirty="0"/>
              <a:t> отношение к проблеме (неверное построение предложения - придаточное присоединено без опорного слова и союза)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Грамматические ошибки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102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u="sng" dirty="0"/>
              <a:t>Учителям - предметникам</a:t>
            </a:r>
            <a:r>
              <a:rPr lang="ru-RU" dirty="0"/>
              <a:t>:</a:t>
            </a:r>
          </a:p>
          <a:p>
            <a:r>
              <a:rPr lang="ru-RU" dirty="0"/>
              <a:t>-по результатам анализа спланировать коррекционную работу по устранению выявленных пробелов;</a:t>
            </a:r>
          </a:p>
          <a:p>
            <a:r>
              <a:rPr lang="ru-RU" dirty="0"/>
              <a:t>-организовать сопутствующее повторение на уроках по темам, проблемным для класса в целом;</a:t>
            </a:r>
          </a:p>
          <a:p>
            <a:r>
              <a:rPr lang="ru-RU" dirty="0"/>
              <a:t>- организовать индивидуальные тренировочные упражнения для учащихся по разделам учебного курса: орфография, пунктуация, синтаксис;</a:t>
            </a:r>
          </a:p>
          <a:p>
            <a:r>
              <a:rPr lang="ru-RU" dirty="0"/>
              <a:t>-усилить работу на уроках русского языка и литературы по речевому оформлению текста, используя при этом различные грамматические конструкции, лексику и термины;</a:t>
            </a:r>
          </a:p>
          <a:p>
            <a:r>
              <a:rPr lang="ru-RU" dirty="0"/>
              <a:t>-на уроках русского языка и литературы организовать на достаточном уровне работу с текстовой информацией, что должно обеспечить формирование коммуникативной компетентности школьника: «погружаясь в текст», грамотно его интерпретировать, выделять разные виды информации и осознавать оригинальность авторской содержательно-концептуальной позиции, заявленной в тексте;</a:t>
            </a:r>
          </a:p>
          <a:p>
            <a:r>
              <a:rPr lang="ru-RU" dirty="0"/>
              <a:t>-на уроках литературы проводить виды чтения: поисковые (с ориентацией на отбор нужной информации), исследовательские и другие;</a:t>
            </a:r>
          </a:p>
          <a:p>
            <a:r>
              <a:rPr lang="ru-RU" dirty="0"/>
              <a:t> </a:t>
            </a:r>
          </a:p>
          <a:p>
            <a:r>
              <a:rPr lang="ru-RU" dirty="0"/>
              <a:t>-совершенствовать	гуманитарные	навыки	работы	обучающихся	со справочной, литературоведческой и лингвистической литературой.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769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/>
              <a:t>Типичные ошибки сочинений по критерию 1 «Соответствие теме»:</a:t>
            </a:r>
          </a:p>
          <a:p>
            <a:pPr lvl="2"/>
            <a:r>
              <a:rPr lang="ru-RU" dirty="0"/>
              <a:t>неверное понимание темы;</a:t>
            </a:r>
            <a:endParaRPr lang="ru-RU" sz="1800" dirty="0"/>
          </a:p>
          <a:p>
            <a:pPr lvl="2"/>
            <a:r>
              <a:rPr lang="ru-RU" dirty="0"/>
              <a:t>неумение выявить ключевое слово в теме и в соответствии с ним определить ракурс раскрытия темы сочинения во вступлении к нему;</a:t>
            </a:r>
            <a:endParaRPr lang="ru-RU" sz="1800" dirty="0"/>
          </a:p>
          <a:p>
            <a:pPr lvl="2"/>
            <a:r>
              <a:rPr lang="ru-RU" dirty="0"/>
              <a:t>отсутствие точности в понимании терминов и нравственно- психологических понятий, использованных в формулировках тем;</a:t>
            </a:r>
            <a:endParaRPr lang="ru-RU" sz="1800" dirty="0"/>
          </a:p>
          <a:p>
            <a:pPr lvl="2"/>
            <a:r>
              <a:rPr lang="ru-RU" dirty="0"/>
              <a:t>неумение формулировать главную мысль сочинения, содержащую в свёрнутом виде ответ на вопрос темы;</a:t>
            </a:r>
            <a:endParaRPr lang="ru-RU" sz="1800" dirty="0"/>
          </a:p>
          <a:p>
            <a:pPr lvl="2"/>
            <a:r>
              <a:rPr lang="ru-RU" dirty="0"/>
              <a:t>использование одной схемы, одного шаблона при построении итоговых сочинений разного типа;</a:t>
            </a:r>
            <a:endParaRPr lang="ru-RU" sz="1800" dirty="0"/>
          </a:p>
          <a:p>
            <a:pPr lvl="2"/>
            <a:r>
              <a:rPr lang="ru-RU" dirty="0"/>
              <a:t>неоправданное расширения темы до уровня тематического направления;</a:t>
            </a:r>
            <a:endParaRPr lang="ru-RU" sz="1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358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ru-RU" dirty="0"/>
              <a:t>неудачные попытки использования домашних заготовок к тематическому направлению без какой-либо корректировки;</a:t>
            </a:r>
            <a:endParaRPr lang="ru-RU" sz="1800" dirty="0"/>
          </a:p>
          <a:p>
            <a:pPr lvl="2"/>
            <a:r>
              <a:rPr lang="ru-RU" dirty="0"/>
              <a:t>необоснованные обобщения, излишняя категоричность и прямолинейность суждений;</a:t>
            </a:r>
            <a:endParaRPr lang="ru-RU" sz="1800" dirty="0"/>
          </a:p>
          <a:p>
            <a:pPr lvl="2"/>
            <a:r>
              <a:rPr lang="ru-RU" dirty="0"/>
              <a:t>излишнее количество примеров в тексте сочинения в ущерб глубине рассуждения на заданную тему;</a:t>
            </a:r>
            <a:endParaRPr lang="ru-RU" sz="1800" dirty="0"/>
          </a:p>
          <a:p>
            <a:pPr lvl="2"/>
            <a:r>
              <a:rPr lang="ru-RU" dirty="0"/>
              <a:t>подмена рассуждения по теме сочинения пространными высказываниями и обращениями к эксперту с целью увеличения объёма работы;</a:t>
            </a:r>
            <a:endParaRPr lang="ru-RU" sz="1800" dirty="0"/>
          </a:p>
          <a:p>
            <a:pPr lvl="2"/>
            <a:r>
              <a:rPr lang="ru-RU" dirty="0"/>
              <a:t>незнание формата итогового сочинения;</a:t>
            </a:r>
            <a:endParaRPr lang="ru-RU" sz="1800" dirty="0"/>
          </a:p>
          <a:p>
            <a:pPr lvl="2"/>
            <a:r>
              <a:rPr lang="ru-RU" dirty="0"/>
              <a:t>наличие фактических ошибок разных типов, связанных с плохим знанием художественных произведений, узким кругозором.</a:t>
            </a:r>
            <a:endParaRPr lang="ru-RU" sz="1800" dirty="0"/>
          </a:p>
          <a:p>
            <a:r>
              <a:rPr lang="ru-RU" dirty="0"/>
              <a:t> </a:t>
            </a:r>
            <a:endParaRPr lang="ru-RU" sz="2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439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Типичные ошибки   сочинений   по   критерию   2   «Аргументация.</a:t>
            </a:r>
          </a:p>
          <a:p>
            <a:r>
              <a:rPr lang="ru-RU" b="1" i="1" dirty="0"/>
              <a:t>Привлечение литературного материала»:</a:t>
            </a:r>
            <a:endParaRPr lang="ru-RU" sz="2400" dirty="0"/>
          </a:p>
          <a:p>
            <a:pPr lvl="2"/>
            <a:r>
              <a:rPr lang="ru-RU" dirty="0"/>
              <a:t>отсутствие разнообразия подходов выпускников к отбору литературных примеров;</a:t>
            </a:r>
            <a:endParaRPr lang="ru-RU" sz="1800" dirty="0"/>
          </a:p>
          <a:p>
            <a:pPr lvl="2"/>
            <a:r>
              <a:rPr lang="ru-RU" dirty="0"/>
              <a:t>подмена анализа, необходимого для полноценной аргументации, пересказом прочитанного;</a:t>
            </a:r>
            <a:endParaRPr lang="ru-RU" sz="1800" dirty="0"/>
          </a:p>
          <a:p>
            <a:pPr lvl="2"/>
            <a:r>
              <a:rPr lang="ru-RU" dirty="0"/>
              <a:t>искусственное увеличение объёма сочинения за счёт пересказа сюжета произведения;</a:t>
            </a:r>
            <a:endParaRPr lang="ru-RU" sz="1800" dirty="0"/>
          </a:p>
          <a:p>
            <a:pPr lvl="2"/>
            <a:r>
              <a:rPr lang="ru-RU" dirty="0"/>
              <a:t>проявление читательской некомпетентности: незнание содержания произведений классики; наивно-примитивное понимание текста произведения; отсутствие интереса к произведениям, выходящим за пределы образовательной программы;</a:t>
            </a:r>
            <a:endParaRPr lang="ru-RU" sz="1800" dirty="0"/>
          </a:p>
          <a:p>
            <a:pPr lvl="2"/>
            <a:r>
              <a:rPr lang="ru-RU" dirty="0"/>
              <a:t>отсутствие навыков аналитической работы с текстом.</a:t>
            </a:r>
            <a:endParaRPr lang="ru-RU" sz="1800" dirty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85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i="1" dirty="0"/>
              <a:t>Типичные фактические ошибки:</a:t>
            </a:r>
            <a:endParaRPr lang="ru-RU" dirty="0"/>
          </a:p>
          <a:p>
            <a:pPr lvl="0"/>
            <a:r>
              <a:rPr lang="ru-RU" dirty="0"/>
              <a:t>в именах, фамилиях и инициалах писателей;</a:t>
            </a:r>
          </a:p>
          <a:p>
            <a:pPr lvl="0"/>
            <a:r>
              <a:rPr lang="ru-RU" dirty="0"/>
              <a:t>в названиях произведений и их авторстве;</a:t>
            </a:r>
          </a:p>
          <a:p>
            <a:pPr lvl="0"/>
            <a:r>
              <a:rPr lang="ru-RU" dirty="0"/>
              <a:t>в именах, фамилиях героев и их социальном статусе;</a:t>
            </a:r>
          </a:p>
          <a:p>
            <a:pPr lvl="0"/>
            <a:r>
              <a:rPr lang="ru-RU" dirty="0"/>
              <a:t>в указании жанра произведения и использовании теоретико- литературных и историко-литературных понятий;</a:t>
            </a:r>
          </a:p>
          <a:p>
            <a:pPr lvl="0"/>
            <a:r>
              <a:rPr lang="ru-RU" dirty="0"/>
              <a:t>в сюжетной основе произведения; при установлении причинно- следственных связей между событиями, поступками персонажей;</a:t>
            </a:r>
          </a:p>
          <a:p>
            <a:pPr lvl="0"/>
            <a:r>
              <a:rPr lang="ru-RU" dirty="0"/>
              <a:t>в указании исторических реалий эпохи, исторических фактах;</a:t>
            </a:r>
          </a:p>
          <a:p>
            <a:pPr lvl="0"/>
            <a:r>
              <a:rPr lang="ru-RU" dirty="0"/>
              <a:t>в цитировании;</a:t>
            </a:r>
          </a:p>
          <a:p>
            <a:pPr lvl="0"/>
            <a:r>
              <a:rPr lang="ru-RU" dirty="0"/>
              <a:t>в географических названиях;</a:t>
            </a:r>
          </a:p>
          <a:p>
            <a:pPr lvl="0"/>
            <a:r>
              <a:rPr lang="ru-RU" dirty="0"/>
              <a:t/>
            </a:r>
            <a:br>
              <a:rPr lang="ru-RU" dirty="0"/>
            </a:br>
            <a:r>
              <a:rPr lang="ru-RU" dirty="0"/>
              <a:t>в хронологии событий в произведении.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37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/>
              <a:t>Фактические ошибки</a:t>
            </a:r>
            <a:endParaRPr lang="ru-RU" dirty="0"/>
          </a:p>
          <a:p>
            <a:r>
              <a:rPr lang="ru-RU" dirty="0"/>
              <a:t>А когда звучит</a:t>
            </a:r>
            <a:r>
              <a:rPr lang="ru-RU" i="1" dirty="0"/>
              <a:t> </a:t>
            </a:r>
            <a:r>
              <a:rPr lang="ru-RU" i="1" u="sng" dirty="0"/>
              <a:t>шотландская</a:t>
            </a:r>
            <a:r>
              <a:rPr lang="ru-RU" i="1" dirty="0"/>
              <a:t> волынка, </a:t>
            </a:r>
            <a:r>
              <a:rPr lang="ru-RU" dirty="0"/>
              <a:t>не предстают ли перед нами </a:t>
            </a:r>
            <a:r>
              <a:rPr lang="ru-RU" i="1" dirty="0"/>
              <a:t>поля </a:t>
            </a:r>
            <a:r>
              <a:rPr lang="ru-RU" i="1" u="sng" dirty="0"/>
              <a:t>Англии.</a:t>
            </a:r>
            <a:endParaRPr lang="ru-RU" dirty="0"/>
          </a:p>
          <a:p>
            <a:r>
              <a:rPr lang="ru-RU" dirty="0" smtClean="0"/>
              <a:t>Мы </a:t>
            </a:r>
            <a:r>
              <a:rPr lang="ru-RU" dirty="0"/>
              <a:t>часто слышим из новостей, что на очередном аукционе какой-то богатый человек купил </a:t>
            </a:r>
            <a:r>
              <a:rPr lang="ru-RU" i="1" u="sng" dirty="0"/>
              <a:t>произведения</a:t>
            </a:r>
            <a:r>
              <a:rPr lang="ru-RU" i="1" dirty="0"/>
              <a:t> Фаберже</a:t>
            </a:r>
            <a:r>
              <a:rPr lang="ru-RU" dirty="0"/>
              <a:t>.</a:t>
            </a:r>
          </a:p>
          <a:p>
            <a:r>
              <a:rPr lang="ru-RU" dirty="0" smtClean="0"/>
              <a:t>Л</a:t>
            </a:r>
            <a:r>
              <a:rPr lang="ru-RU" dirty="0"/>
              <a:t>. Н. Толстой </a:t>
            </a:r>
            <a:r>
              <a:rPr lang="ru-RU" i="1" dirty="0"/>
              <a:t>написал свой роман-эпопею "Война и мир" на французском языке, и только позже он был переведён на русский.</a:t>
            </a:r>
            <a:endParaRPr lang="ru-RU" dirty="0"/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0000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u="sng" dirty="0"/>
              <a:t>Типичные ошибки сочинений по критерию 3 «Композиция и логика рассуждения».</a:t>
            </a:r>
          </a:p>
          <a:p>
            <a:r>
              <a:rPr lang="ru-RU" u="sng" dirty="0"/>
              <a:t>Проблемы вступления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отсутствие вступления;</a:t>
            </a:r>
          </a:p>
          <a:p>
            <a:pPr lvl="0"/>
            <a:r>
              <a:rPr lang="ru-RU" dirty="0"/>
              <a:t>во вступлении отразилось непонимание смысла задания и темы;</a:t>
            </a:r>
          </a:p>
          <a:p>
            <a:pPr lvl="0"/>
            <a:r>
              <a:rPr lang="ru-RU" dirty="0"/>
              <a:t>содержание вступления не соотнесено с проблемой, которая будет решаться в основной части;</a:t>
            </a:r>
          </a:p>
          <a:p>
            <a:pPr lvl="0"/>
            <a:r>
              <a:rPr lang="ru-RU" dirty="0"/>
              <a:t>отсутствует тезис, который будет доказываться на конкретном литературном материале в основной части;</a:t>
            </a:r>
          </a:p>
          <a:p>
            <a:pPr lvl="0"/>
            <a:r>
              <a:rPr lang="ru-RU" dirty="0"/>
              <a:t>чрезмерно длинное вступление, что свидетельствует о неумении лаконично формулировать главную мысль сочинения; это нарушение закономерно вызывает искажение композиции всей работы, так как приводит к несоразмерности объема вступления и остального сочинения;</a:t>
            </a:r>
          </a:p>
          <a:p>
            <a:pPr lvl="0"/>
            <a:r>
              <a:rPr lang="ru-RU" dirty="0"/>
              <a:t>наличие во вступлении избыточной информации.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019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u="sng" dirty="0"/>
              <a:t>Типичные ошибки, характерные для основной части:</a:t>
            </a:r>
          </a:p>
          <a:p>
            <a:pPr lvl="0"/>
            <a:r>
              <a:rPr lang="ru-RU" dirty="0"/>
              <a:t>несоразмерность объема своего размышления и аргумента (-</a:t>
            </a:r>
            <a:r>
              <a:rPr lang="ru-RU" dirty="0" err="1"/>
              <a:t>ов</a:t>
            </a:r>
            <a:r>
              <a:rPr lang="ru-RU" dirty="0"/>
              <a:t>).</a:t>
            </a:r>
          </a:p>
          <a:p>
            <a:r>
              <a:rPr lang="ru-RU" dirty="0"/>
              <a:t>Второй компонент превалирует над первым, то есть аргументация</a:t>
            </a:r>
          </a:p>
          <a:p>
            <a:r>
              <a:rPr lang="ru-RU" dirty="0"/>
              <a:t>– над рассуждением, поскольку выпускнику проще пересказывать текст в ракурсе заданной проблемы, чем строить собственное рассуждение обобщающего характера, особенно если он затрудняется    в    использовании    абстрактных    понятий,    не</a:t>
            </a:r>
          </a:p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отличается хорошей эрудицией и глубиной мысли. В этом случае </a:t>
            </a:r>
            <a:r>
              <a:rPr lang="ru-RU" dirty="0" err="1"/>
              <a:t>тезисно</a:t>
            </a:r>
            <a:r>
              <a:rPr lang="ru-RU" dirty="0"/>
              <a:t>-доказательная часть, являющаяся основой сочинения- рассуждения, теряет убедительность и стройность;</a:t>
            </a:r>
          </a:p>
          <a:p>
            <a:pPr lvl="0"/>
            <a:r>
              <a:rPr lang="ru-RU" dirty="0"/>
              <a:t>отсутствие </a:t>
            </a:r>
            <a:r>
              <a:rPr lang="ru-RU" dirty="0" err="1"/>
              <a:t>микровывода</a:t>
            </a:r>
            <a:r>
              <a:rPr lang="ru-RU" dirty="0"/>
              <a:t> (сентенции) после примера;</a:t>
            </a:r>
          </a:p>
          <a:p>
            <a:pPr lvl="0"/>
            <a:r>
              <a:rPr lang="ru-RU" dirty="0"/>
              <a:t>содержательное несоответствие </a:t>
            </a:r>
            <a:r>
              <a:rPr lang="ru-RU" dirty="0" err="1"/>
              <a:t>микровывода</a:t>
            </a:r>
            <a:r>
              <a:rPr lang="ru-RU" dirty="0"/>
              <a:t> и примера;</a:t>
            </a:r>
          </a:p>
          <a:p>
            <a:pPr lvl="0"/>
            <a:r>
              <a:rPr lang="ru-RU" dirty="0"/>
              <a:t>неумением выпускника разграничить вступление и основную часть;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2985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48</TotalTime>
  <Words>971</Words>
  <Application>Microsoft Office PowerPoint</Application>
  <PresentationFormat>Экран (4:3)</PresentationFormat>
  <Paragraphs>131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Открытая</vt:lpstr>
      <vt:lpstr>БУ ДПО «Калмыцкий институт повышения квалификации работников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Речевые ошибки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Грамматические ошибки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Любовь</dc:creator>
  <cp:lastModifiedBy>Любовь</cp:lastModifiedBy>
  <cp:revision>22</cp:revision>
  <cp:lastPrinted>2022-11-25T08:25:22Z</cp:lastPrinted>
  <dcterms:created xsi:type="dcterms:W3CDTF">2022-11-24T13:15:40Z</dcterms:created>
  <dcterms:modified xsi:type="dcterms:W3CDTF">2022-11-25T11:04:02Z</dcterms:modified>
</cp:coreProperties>
</file>