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282" r:id="rId6"/>
    <p:sldId id="287" r:id="rId7"/>
    <p:sldId id="288" r:id="rId8"/>
    <p:sldId id="289" r:id="rId9"/>
    <p:sldId id="290" r:id="rId10"/>
    <p:sldId id="352" r:id="rId11"/>
    <p:sldId id="317" r:id="rId12"/>
    <p:sldId id="319" r:id="rId13"/>
    <p:sldId id="321" r:id="rId14"/>
    <p:sldId id="284" r:id="rId15"/>
    <p:sldId id="353" r:id="rId16"/>
    <p:sldId id="296" r:id="rId17"/>
    <p:sldId id="298" r:id="rId18"/>
    <p:sldId id="300" r:id="rId19"/>
    <p:sldId id="302" r:id="rId20"/>
    <p:sldId id="304" r:id="rId21"/>
    <p:sldId id="306" r:id="rId22"/>
    <p:sldId id="308" r:id="rId23"/>
    <p:sldId id="309" r:id="rId24"/>
    <p:sldId id="310" r:id="rId25"/>
    <p:sldId id="312" r:id="rId26"/>
    <p:sldId id="314" r:id="rId27"/>
    <p:sldId id="323" r:id="rId28"/>
    <p:sldId id="325" r:id="rId29"/>
    <p:sldId id="331" r:id="rId30"/>
    <p:sldId id="333" r:id="rId31"/>
    <p:sldId id="341" r:id="rId32"/>
    <p:sldId id="343" r:id="rId33"/>
    <p:sldId id="35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627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D9B1496-4050-4CEB-B5E1-BF224DC15176}" type="datetimeFigureOut">
              <a:rPr lang="ru-RU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1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A615C94-70BC-4453-BFF4-4B82E05A5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82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1BEB-FF4C-4BC6-9C32-FC1CB4F4E99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2275-9BD9-4AE4-8AEA-C2B92908D50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4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5059"/>
            <a:ext cx="1524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746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E9C36A-1E18-4B5D-941A-E0F15577273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802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F2FB3AC-A00F-4168-A1F7-776373EACA2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6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627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D9B1496-4050-4CEB-B5E1-BF224DC15176}" type="datetimeFigureOut">
              <a:rPr lang="ru-RU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1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A615C94-70BC-4453-BFF4-4B82E05A5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219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1E7E-517E-4B27-BD51-2E7D07561354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AEF7-0F40-42ED-96EE-1B0E6EAD7747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50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1" y="2821840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1" y="1905104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479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298FFEA-AD39-468F-B2BE-86193938EC3F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227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E492F7-A4EE-4B13-B953-FBEF26C783E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14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C61F2-8A0F-4886-9CAA-C326756AABE1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312A5-FB81-4564-A253-8F45BB8CA50B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568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9721-F626-472C-A19F-567BB9A9B55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D23EF-EF50-4B21-9FEA-0887BBCF017C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88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40B3-AE8A-412B-84B2-8ADEEB17C1DA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693D-11B2-4E4B-9245-822CFDD4E15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24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57006-30E7-40C5-8F22-8C74FF891D3E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31F1-C0B6-4C04-90AF-9E4D76A76165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22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A30E-20F1-4735-9655-496100AF41B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EA80E-D763-41D2-967E-9D323929CBED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1E7E-517E-4B27-BD51-2E7D07561354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AEF7-0F40-42ED-96EE-1B0E6EAD7747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95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50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2" y="998642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C0CC10-4DCB-4E9D-A680-87E3395C90D7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B3CAF-1355-45D4-895C-FB77D09353D2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97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1BEB-FF4C-4BC6-9C32-FC1CB4F4E99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2275-9BD9-4AE4-8AEA-C2B92908D50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0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5059"/>
            <a:ext cx="1524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746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E9C36A-1E18-4B5D-941A-E0F15577273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802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F2FB3AC-A00F-4168-A1F7-776373EACA2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486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627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D9B1496-4050-4CEB-B5E1-BF224DC15176}" type="datetimeFigureOut">
              <a:rPr lang="ru-RU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1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A615C94-70BC-4453-BFF4-4B82E05A5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560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1E7E-517E-4B27-BD51-2E7D07561354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AEF7-0F40-42ED-96EE-1B0E6EAD7747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14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1" y="2821840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1" y="1905104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479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298FFEA-AD39-468F-B2BE-86193938EC3F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227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E492F7-A4EE-4B13-B953-FBEF26C783E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18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C61F2-8A0F-4886-9CAA-C326756AABE1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312A5-FB81-4564-A253-8F45BB8CA50B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02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9721-F626-472C-A19F-567BB9A9B55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D23EF-EF50-4B21-9FEA-0887BBCF017C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267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40B3-AE8A-412B-84B2-8ADEEB17C1DA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693D-11B2-4E4B-9245-822CFDD4E15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7364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57006-30E7-40C5-8F22-8C74FF891D3E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31F1-C0B6-4C04-90AF-9E4D76A76165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43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1" y="2821840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1" y="1905104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479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298FFEA-AD39-468F-B2BE-86193938EC3F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227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E492F7-A4EE-4B13-B953-FBEF26C783E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1397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A30E-20F1-4735-9655-496100AF41B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EA80E-D763-41D2-967E-9D323929CBED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669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50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2" y="998642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C0CC10-4DCB-4E9D-A680-87E3395C90D7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B3CAF-1355-45D4-895C-FB77D09353D2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1BEB-FF4C-4BC6-9C32-FC1CB4F4E99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2275-9BD9-4AE4-8AEA-C2B92908D50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4640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5059"/>
            <a:ext cx="1524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746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E9C36A-1E18-4B5D-941A-E0F15577273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802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F2FB3AC-A00F-4168-A1F7-776373EACA2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005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627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D9B1496-4050-4CEB-B5E1-BF224DC15176}" type="datetimeFigureOut">
              <a:rPr lang="ru-RU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1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A615C94-70BC-4453-BFF4-4B82E05A5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154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1E7E-517E-4B27-BD51-2E7D07561354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AEF7-0F40-42ED-96EE-1B0E6EAD7747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569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1" y="2821840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1" y="1905104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479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298FFEA-AD39-468F-B2BE-86193938EC3F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227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E492F7-A4EE-4B13-B953-FBEF26C783E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770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C61F2-8A0F-4886-9CAA-C326756AABE1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312A5-FB81-4564-A253-8F45BB8CA50B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644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9721-F626-472C-A19F-567BB9A9B55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D23EF-EF50-4B21-9FEA-0887BBCF017C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209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40B3-AE8A-412B-84B2-8ADEEB17C1DA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693D-11B2-4E4B-9245-822CFDD4E15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41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6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C61F2-8A0F-4886-9CAA-C326756AABE1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312A5-FB81-4564-A253-8F45BB8CA50B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61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57006-30E7-40C5-8F22-8C74FF891D3E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31F1-C0B6-4C04-90AF-9E4D76A76165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526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A30E-20F1-4735-9655-496100AF41B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EA80E-D763-41D2-967E-9D323929CBED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9658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50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2" y="998642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C0CC10-4DCB-4E9D-A680-87E3395C90D7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B3CAF-1355-45D4-895C-FB77D09353D2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3930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1BEB-FF4C-4BC6-9C32-FC1CB4F4E99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2275-9BD9-4AE4-8AEA-C2B92908D506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2534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5059"/>
            <a:ext cx="1524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746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E9C36A-1E18-4B5D-941A-E0F15577273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802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F2FB3AC-A00F-4168-A1F7-776373EACA2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1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9721-F626-472C-A19F-567BB9A9B559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D23EF-EF50-4B21-9FEA-0887BBCF017C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70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40B3-AE8A-412B-84B2-8ADEEB17C1DA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693D-11B2-4E4B-9245-822CFDD4E150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81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57006-30E7-40C5-8F22-8C74FF891D3E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31F1-C0B6-4C04-90AF-9E4D76A76165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5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A30E-20F1-4735-9655-496100AF41B8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EA80E-D763-41D2-967E-9D323929CBED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2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50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2" y="998642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C0CC10-4DCB-4E9D-A680-87E3395C90D7}" type="datetimeFigureOut">
              <a:rPr lang="ru-RU">
                <a:solidFill>
                  <a:srgbClr val="B13F9A"/>
                </a:solidFill>
              </a:rPr>
              <a:pPr>
                <a:defRPr/>
              </a:pPr>
              <a:t>26.01.2023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B3CAF-1355-45D4-895C-FB77D09353D2}" type="slidenum">
              <a:rPr lang="ru-RU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66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4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A0677C-FA74-4B20-82E7-9835C133E20F}" type="datetimeFigureOut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26.01.2023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6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0DE1A6-9D16-4EA9-B398-ED288951332A}" type="slidenum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4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A0677C-FA74-4B20-82E7-9835C133E20F}" type="datetimeFigureOut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26.01.2023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6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0DE1A6-9D16-4EA9-B398-ED288951332A}" type="slidenum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2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4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A0677C-FA74-4B20-82E7-9835C133E20F}" type="datetimeFigureOut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26.01.2023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6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0DE1A6-9D16-4EA9-B398-ED288951332A}" type="slidenum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42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ipe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4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A0677C-FA74-4B20-82E7-9835C133E20F}" type="datetimeFigureOut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26.01.2023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B13F9A"/>
              </a:solidFill>
              <a:latin typeface="Arial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6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0DE1A6-9D16-4EA9-B398-ED288951332A}" type="slidenum">
              <a:rPr lang="ru-RU">
                <a:solidFill>
                  <a:srgbClr val="B13F9A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B13F9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1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ipe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9" y="571480"/>
            <a:ext cx="7000892" cy="4181484"/>
          </a:xfrm>
        </p:spPr>
        <p:txBody>
          <a:bodyPr/>
          <a:lstStyle/>
          <a:p>
            <a:r>
              <a:rPr lang="ru-RU" dirty="0">
                <a:latin typeface="Cambria" pitchFamily="18" charset="0"/>
              </a:rPr>
              <a:t>Типичные ошибки учащихся при </a:t>
            </a:r>
            <a:r>
              <a:rPr lang="ru-RU">
                <a:latin typeface="Cambria" pitchFamily="18" charset="0"/>
              </a:rPr>
              <a:t>проведении итогового собеседования</a:t>
            </a:r>
            <a:br>
              <a:rPr lang="ru-RU" dirty="0">
                <a:latin typeface="Cambria" pitchFamily="18" charset="0"/>
              </a:rPr>
            </a:br>
            <a:r>
              <a:rPr lang="ru-RU" sz="3200" i="1" dirty="0">
                <a:latin typeface="Cambria" pitchFamily="18" charset="0"/>
              </a:rPr>
              <a:t>(по материалам открытого банка заданий </a:t>
            </a:r>
            <a:r>
              <a:rPr lang="ru-RU" sz="3200" i="1" dirty="0" err="1">
                <a:latin typeface="Cambria" pitchFamily="18" charset="0"/>
              </a:rPr>
              <a:t>Фипи</a:t>
            </a:r>
            <a:r>
              <a:rPr lang="ru-RU" sz="3200" i="1" dirty="0">
                <a:latin typeface="Cambria" pitchFamily="18" charset="0"/>
              </a:rPr>
              <a:t>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03641" y="5286388"/>
            <a:ext cx="6040360" cy="110124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Cambria" pitchFamily="18" charset="0"/>
              </a:rPr>
              <a:t>Подготовка к  устному собеседованию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Просклоняйте числительные</a:t>
            </a:r>
            <a:b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altLang="ru-RU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sz="half" idx="1"/>
          </p:nvPr>
        </p:nvSpPr>
        <p:spPr>
          <a:xfrm>
            <a:off x="468315" y="1196976"/>
            <a:ext cx="8280400" cy="4525963"/>
          </a:xfrm>
        </p:spPr>
        <p:txBody>
          <a:bodyPr rtlCol="0">
            <a:normAutofit fontScale="92500" lnSpcReduction="10000"/>
          </a:bodyPr>
          <a:lstStyle/>
          <a:p>
            <a:pPr marL="91440" indent="-91440" algn="ctr" eaLnBrk="1" fontAlgn="auto" hangingPunct="1">
              <a:buFontTx/>
              <a:buNone/>
              <a:defRPr/>
            </a:pPr>
            <a:endParaRPr lang="ru-RU" altLang="ru-RU" sz="8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algn="ctr" eaLnBrk="1" fontAlgn="auto" hangingPunct="1">
              <a:buFontTx/>
              <a:buNone/>
              <a:defRPr/>
            </a:pPr>
            <a:r>
              <a:rPr lang="ru-RU" alt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</a:p>
          <a:p>
            <a:pPr marL="91440" indent="-91440" algn="ctr" eaLnBrk="1" fontAlgn="auto" hangingPunct="1">
              <a:buFontTx/>
              <a:buNone/>
              <a:defRPr/>
            </a:pPr>
            <a:r>
              <a:rPr lang="ru-RU" alt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562</a:t>
            </a:r>
          </a:p>
          <a:p>
            <a:pPr marL="91440" indent="-91440" algn="ctr" eaLnBrk="1" fontAlgn="auto" hangingPunct="1">
              <a:buFontTx/>
              <a:buNone/>
              <a:defRPr/>
            </a:pPr>
            <a:r>
              <a:rPr lang="ru-RU" alt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1982</a:t>
            </a:r>
          </a:p>
          <a:p>
            <a:pPr marL="91440" indent="-91440" eaLnBrk="1" fontAlgn="auto" hangingPunct="1">
              <a:defRPr/>
            </a:pPr>
            <a:endParaRPr lang="ru-RU" altLang="ru-RU" sz="8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4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AFC8B6-F9DA-4504-B837-8F3D5A122EA3}" type="slidenum">
              <a:rPr lang="ru-RU" altLang="ru-RU">
                <a:solidFill>
                  <a:srgbClr val="898989"/>
                </a:solidFill>
                <a:latin typeface="Calibri" pitchFamily="34" charset="0"/>
              </a:rPr>
              <a:pPr eaLnBrk="1" hangingPunct="1"/>
              <a:t>10</a:t>
            </a:fld>
            <a:endParaRPr lang="ru-RU" altLang="ru-RU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3417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8286776" cy="1463040"/>
          </a:xfrm>
        </p:spPr>
        <p:txBody>
          <a:bodyPr>
            <a:normAutofit/>
          </a:bodyPr>
          <a:lstStyle/>
          <a:p>
            <a:r>
              <a:rPr lang="ru-RU" sz="3100" dirty="0">
                <a:latin typeface="Cambria" pitchFamily="18" charset="0"/>
              </a:rPr>
              <a:t>Понятие речевой ситуации. Учет условий речевой ситуации в общении. Речевая ситуация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7929618" cy="5248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Следует иметь в виду, что высказывание делается в определенном месте в определенное время и имеет определенный набор участников – это говорящий и слушающий. Соответственно к основным составляющим речевой ситуации относят говорящего и слушающего, время и место высказывания.</a:t>
            </a:r>
            <a:endParaRPr lang="ru-RU" dirty="0"/>
          </a:p>
          <a:p>
            <a:pPr algn="just"/>
            <a:r>
              <a:rPr lang="ru-RU" b="1" dirty="0"/>
              <a:t>Речевая ситуация помогает понять смысл общения, конкретизирует значение ряда грамматических категорий, </a:t>
            </a:r>
            <a:r>
              <a:rPr lang="ru-RU" b="1" dirty="0" err="1"/>
              <a:t>н-р</a:t>
            </a:r>
            <a:r>
              <a:rPr lang="ru-RU" b="1" dirty="0"/>
              <a:t>, категории времени, местоименных слов типа я, ты, этот, сейчас, здесь, там, вот и т.д. Она позволяет также правильно интерпретировать высказывание, уточнять его целевую функцию, выявлять причинные связи данного высказывания с другими событиями и т.д.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7601F-B6D8-4B27-A8B2-03C441CC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Орфоэпические ошибки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48D97F-B3D6-46F7-B3F3-4BEE047DB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90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90" y="422379"/>
            <a:ext cx="8720137" cy="593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452002"/>
      </p:ext>
    </p:extLst>
  </p:cSld>
  <p:clrMapOvr>
    <a:masterClrMapping/>
  </p:clrMapOvr>
  <p:transition spd="med"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2286000" y="750940"/>
            <a:ext cx="45720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Буква Е произносится: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	Произносится твердый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согласный: тезис,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галифе, денди, кафе, кашне, компьютер,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пенсне, ателье, свитер,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интернат,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принтер, рандеву, фонетика, лотерея,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энергия, эссе, эстетика, претензия, интервью.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	Произносится мягкий согласный: академия, депозит, музей,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профессор, идеал, фанера, термин,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депрессия, компетентный</a:t>
            </a:r>
          </a:p>
        </p:txBody>
      </p:sp>
    </p:spTree>
    <p:extLst>
      <p:ext uri="{BB962C8B-B14F-4D97-AF65-F5344CB8AC3E}">
        <p14:creationId xmlns:p14="http://schemas.microsoft.com/office/powerpoint/2010/main" val="1360500316"/>
      </p:ext>
    </p:extLst>
  </p:cSld>
  <p:clrMapOvr>
    <a:masterClrMapping/>
  </p:clrMapOvr>
  <p:transition spd="med"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71450"/>
            <a:ext cx="7848600" cy="23764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Ошибки в Ударении. Особенности русского ударения. </a:t>
            </a:r>
            <a:br>
              <a:rPr lang="ru-RU" dirty="0"/>
            </a:b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4294967295"/>
          </p:nvPr>
        </p:nvSpPr>
        <p:spPr>
          <a:xfrm>
            <a:off x="52" y="1905000"/>
            <a:ext cx="7777163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/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ru-RU" sz="2800" b="1"/>
          </a:p>
          <a:p>
            <a:pPr eaLnBrk="1" hangingPunct="1">
              <a:buFont typeface="Wingdings" pitchFamily="2" charset="2"/>
              <a:buNone/>
            </a:pPr>
            <a:r>
              <a:rPr lang="ru-RU" sz="2800" b="1"/>
              <a:t> </a:t>
            </a:r>
            <a:r>
              <a:rPr lang="ru-RU" sz="3600" b="1">
                <a:solidFill>
                  <a:schemeClr val="tx2"/>
                </a:solidFill>
              </a:rPr>
              <a:t>Ударение</a:t>
            </a:r>
            <a:r>
              <a:rPr lang="ru-RU" sz="2800" b="1"/>
              <a:t> - выделение какого-либо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/>
              <a:t>   слога в слове большей силой произнесения и увеличением длительности</a:t>
            </a:r>
            <a:r>
              <a:rPr lang="ru-RU" sz="280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>
                <a:latin typeface="Bookman Old Style" pitchFamily="18" charset="0"/>
              </a:rPr>
              <a:t>    </a:t>
            </a:r>
            <a:endParaRPr lang="ru-RU" sz="1800" i="1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i="1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141297"/>
      </p:ext>
    </p:extLst>
  </p:cSld>
  <p:clrMapOvr>
    <a:masterClrMapping/>
  </p:clrMapOvr>
  <p:transition spd="med" advTm="10953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" y="244475"/>
            <a:ext cx="7705725" cy="9525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0" dirty="0"/>
              <a:t>Роль ударения в слове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9"/>
            <a:ext cx="7905750" cy="45259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 </a:t>
            </a:r>
            <a:r>
              <a:rPr lang="ru-RU" sz="2400" b="1" dirty="0"/>
              <a:t>1</a:t>
            </a:r>
            <a:r>
              <a:rPr lang="ru-RU" b="1" dirty="0"/>
              <a:t>.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Различает разные слова: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i="1" dirty="0" err="1"/>
              <a:t>зам</a:t>
            </a:r>
            <a:r>
              <a:rPr lang="ru-RU" b="1" i="1" dirty="0" err="1"/>
              <a:t>О</a:t>
            </a:r>
            <a:r>
              <a:rPr lang="ru-RU" i="1" dirty="0" err="1"/>
              <a:t>к</a:t>
            </a:r>
            <a:r>
              <a:rPr lang="ru-RU" i="1" dirty="0"/>
              <a:t> – </a:t>
            </a:r>
            <a:r>
              <a:rPr lang="ru-RU" i="1" dirty="0" err="1"/>
              <a:t>з</a:t>
            </a:r>
            <a:r>
              <a:rPr lang="ru-RU" b="1" i="1" dirty="0" err="1"/>
              <a:t>А</a:t>
            </a:r>
            <a:r>
              <a:rPr lang="ru-RU" i="1" dirty="0" err="1"/>
              <a:t>мок</a:t>
            </a:r>
            <a:r>
              <a:rPr lang="ru-RU" i="1" dirty="0"/>
              <a:t>, </a:t>
            </a:r>
            <a:r>
              <a:rPr lang="ru-RU" i="1" dirty="0" err="1"/>
              <a:t>мук</a:t>
            </a:r>
            <a:r>
              <a:rPr lang="ru-RU" b="1" i="1" dirty="0" err="1"/>
              <a:t>А</a:t>
            </a:r>
            <a:r>
              <a:rPr lang="ru-RU" i="1" dirty="0"/>
              <a:t>  –</a:t>
            </a:r>
            <a:r>
              <a:rPr lang="ru-RU" i="1" dirty="0" err="1"/>
              <a:t>м</a:t>
            </a:r>
            <a:r>
              <a:rPr lang="ru-RU" b="1" i="1" dirty="0" err="1"/>
              <a:t>У</a:t>
            </a:r>
            <a:r>
              <a:rPr lang="ru-RU" i="1" dirty="0" err="1"/>
              <a:t>ка</a:t>
            </a:r>
            <a:r>
              <a:rPr lang="ru-RU" i="1" dirty="0"/>
              <a:t>, </a:t>
            </a:r>
            <a:r>
              <a:rPr lang="ru-RU" i="1" dirty="0" err="1"/>
              <a:t>трус</a:t>
            </a:r>
            <a:r>
              <a:rPr lang="ru-RU" b="1" i="1" dirty="0" err="1"/>
              <a:t>И</a:t>
            </a:r>
            <a:r>
              <a:rPr lang="ru-RU" i="1" dirty="0" err="1"/>
              <a:t>т</a:t>
            </a:r>
            <a:r>
              <a:rPr lang="ru-RU" i="1" dirty="0"/>
              <a:t> – </a:t>
            </a:r>
            <a:r>
              <a:rPr lang="ru-RU" i="1" dirty="0" err="1"/>
              <a:t>тр</a:t>
            </a:r>
            <a:r>
              <a:rPr lang="ru-RU" b="1" i="1" dirty="0" err="1"/>
              <a:t>У</a:t>
            </a:r>
            <a:r>
              <a:rPr lang="ru-RU" i="1" dirty="0" err="1"/>
              <a:t>сит</a:t>
            </a:r>
            <a:r>
              <a:rPr lang="ru-RU" i="1" dirty="0"/>
              <a:t>, </a:t>
            </a:r>
            <a:r>
              <a:rPr lang="ru-RU" i="1" dirty="0" err="1"/>
              <a:t>погруж</a:t>
            </a:r>
            <a:r>
              <a:rPr lang="ru-RU" b="1" i="1" dirty="0" err="1"/>
              <a:t>Ё</a:t>
            </a:r>
            <a:r>
              <a:rPr lang="ru-RU" i="1" dirty="0" err="1"/>
              <a:t>нный</a:t>
            </a:r>
            <a:r>
              <a:rPr lang="ru-RU" i="1" dirty="0"/>
              <a:t> – </a:t>
            </a:r>
            <a:r>
              <a:rPr lang="ru-RU" i="1" dirty="0" err="1"/>
              <a:t>погр</a:t>
            </a:r>
            <a:r>
              <a:rPr lang="ru-RU" b="1" i="1" dirty="0" err="1"/>
              <a:t>У</a:t>
            </a:r>
            <a:r>
              <a:rPr lang="ru-RU" i="1" dirty="0" err="1"/>
              <a:t>женный</a:t>
            </a:r>
            <a:endParaRPr lang="ru-RU" i="1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i="1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 </a:t>
            </a:r>
            <a:r>
              <a:rPr lang="ru-RU" sz="2400" b="1" dirty="0"/>
              <a:t>2</a:t>
            </a:r>
            <a:r>
              <a:rPr lang="ru-RU" b="1" dirty="0"/>
              <a:t>.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Различает формы разных слов: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i="1" dirty="0"/>
              <a:t>   </a:t>
            </a:r>
            <a:r>
              <a:rPr lang="ru-RU" i="1" dirty="0" err="1"/>
              <a:t>нош</a:t>
            </a:r>
            <a:r>
              <a:rPr lang="ru-RU" b="1" i="1" dirty="0" err="1"/>
              <a:t>У</a:t>
            </a:r>
            <a:r>
              <a:rPr lang="ru-RU" b="1" i="1" dirty="0"/>
              <a:t> </a:t>
            </a:r>
            <a:r>
              <a:rPr lang="ru-RU" i="1" dirty="0"/>
              <a:t>–</a:t>
            </a:r>
            <a:r>
              <a:rPr lang="ru-RU" b="1" i="1" dirty="0"/>
              <a:t> </a:t>
            </a:r>
            <a:r>
              <a:rPr lang="ru-RU" i="1" dirty="0" err="1"/>
              <a:t>н</a:t>
            </a:r>
            <a:r>
              <a:rPr lang="ru-RU" b="1" i="1" dirty="0" err="1"/>
              <a:t>О</a:t>
            </a:r>
            <a:r>
              <a:rPr lang="ru-RU" i="1" dirty="0" err="1"/>
              <a:t>шу</a:t>
            </a:r>
            <a:r>
              <a:rPr lang="ru-RU" i="1" dirty="0"/>
              <a:t>, </a:t>
            </a:r>
            <a:r>
              <a:rPr lang="ru-RU" i="1" dirty="0" err="1"/>
              <a:t>кружк</a:t>
            </a:r>
            <a:r>
              <a:rPr lang="ru-RU" b="1" i="1" dirty="0" err="1"/>
              <a:t>И</a:t>
            </a:r>
            <a:r>
              <a:rPr lang="ru-RU" b="1" i="1" dirty="0"/>
              <a:t> </a:t>
            </a:r>
            <a:r>
              <a:rPr lang="ru-RU" i="1" dirty="0"/>
              <a:t>– </a:t>
            </a:r>
            <a:r>
              <a:rPr lang="ru-RU" i="1" dirty="0" err="1"/>
              <a:t>кр</a:t>
            </a:r>
            <a:r>
              <a:rPr lang="ru-RU" b="1" i="1" dirty="0" err="1"/>
              <a:t>У</a:t>
            </a:r>
            <a:r>
              <a:rPr lang="ru-RU" i="1" dirty="0" err="1"/>
              <a:t>жки</a:t>
            </a:r>
            <a:r>
              <a:rPr lang="ru-RU" i="1" dirty="0"/>
              <a:t>, </a:t>
            </a:r>
            <a:r>
              <a:rPr lang="ru-RU" i="1" dirty="0" err="1"/>
              <a:t>стрелк</a:t>
            </a:r>
            <a:r>
              <a:rPr lang="ru-RU" b="1" i="1" dirty="0" err="1"/>
              <a:t>И</a:t>
            </a:r>
            <a:r>
              <a:rPr lang="ru-RU" i="1" dirty="0"/>
              <a:t> – </a:t>
            </a:r>
            <a:r>
              <a:rPr lang="ru-RU" i="1" dirty="0" err="1"/>
              <a:t>стр</a:t>
            </a:r>
            <a:r>
              <a:rPr lang="ru-RU" b="1" i="1" dirty="0" err="1"/>
              <a:t>Е</a:t>
            </a:r>
            <a:r>
              <a:rPr lang="ru-RU" i="1" dirty="0" err="1"/>
              <a:t>лки</a:t>
            </a:r>
            <a:r>
              <a:rPr lang="ru-RU" i="1" dirty="0"/>
              <a:t>, </a:t>
            </a:r>
            <a:r>
              <a:rPr lang="ru-RU" i="1" dirty="0" err="1"/>
              <a:t>белк</a:t>
            </a:r>
            <a:r>
              <a:rPr lang="ru-RU" b="1" i="1" dirty="0" err="1"/>
              <a:t>И</a:t>
            </a:r>
            <a:r>
              <a:rPr lang="ru-RU" i="1" dirty="0"/>
              <a:t> – </a:t>
            </a:r>
            <a:r>
              <a:rPr lang="ru-RU" i="1" dirty="0" err="1"/>
              <a:t>б</a:t>
            </a:r>
            <a:r>
              <a:rPr lang="ru-RU" b="1" i="1" dirty="0" err="1"/>
              <a:t>Е</a:t>
            </a:r>
            <a:r>
              <a:rPr lang="ru-RU" i="1" dirty="0" err="1"/>
              <a:t>лки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089102"/>
      </p:ext>
    </p:extLst>
  </p:cSld>
  <p:clrMapOvr>
    <a:masterClrMapping/>
  </p:clrMapOvr>
  <p:transition spd="med" advTm="2014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02" y="6350"/>
            <a:ext cx="7777163" cy="2463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dirty="0"/>
            </a:br>
            <a:br>
              <a:rPr lang="ru-RU" dirty="0"/>
            </a:br>
            <a:r>
              <a:rPr lang="ru-RU" sz="4000" b="0" dirty="0"/>
              <a:t>Особенности русского ударения</a:t>
            </a:r>
            <a:br>
              <a:rPr lang="ru-RU" b="0" dirty="0"/>
            </a:br>
            <a:br>
              <a:rPr lang="ru-RU" sz="4000" b="0" dirty="0">
                <a:latin typeface="Bookman Old Style" pitchFamily="18" charset="0"/>
              </a:rPr>
            </a:br>
            <a:endParaRPr lang="ru-RU" sz="4000" b="0" dirty="0">
              <a:latin typeface="Bookman Old Style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4294967295"/>
          </p:nvPr>
        </p:nvSpPr>
        <p:spPr>
          <a:xfrm>
            <a:off x="52" y="1905000"/>
            <a:ext cx="7489825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>
                <a:latin typeface="Bookman Old Style" pitchFamily="18" charset="0"/>
              </a:rPr>
              <a:t> </a:t>
            </a:r>
            <a:r>
              <a:rPr lang="ru-RU" b="1" dirty="0"/>
              <a:t>1. </a:t>
            </a:r>
            <a:r>
              <a:rPr lang="ru-RU" sz="2800" b="1" dirty="0" err="1">
                <a:solidFill>
                  <a:schemeClr val="tx2"/>
                </a:solidFill>
              </a:rPr>
              <a:t>Разноместность</a:t>
            </a:r>
            <a:r>
              <a:rPr lang="ru-RU" sz="2800" b="1" dirty="0">
                <a:solidFill>
                  <a:schemeClr val="tx2"/>
                </a:solidFill>
              </a:rPr>
              <a:t> ударения</a:t>
            </a:r>
            <a:br>
              <a:rPr lang="ru-RU" dirty="0"/>
            </a:br>
            <a:br>
              <a:rPr lang="ru-RU" dirty="0"/>
            </a:br>
            <a:r>
              <a:rPr lang="ru-RU" i="1" dirty="0" err="1"/>
              <a:t>СестрА</a:t>
            </a:r>
            <a:r>
              <a:rPr lang="ru-RU" i="1" dirty="0"/>
              <a:t>, </a:t>
            </a:r>
            <a:r>
              <a:rPr lang="ru-RU" i="1" dirty="0" err="1"/>
              <a:t>мЕдленно</a:t>
            </a:r>
            <a:r>
              <a:rPr lang="ru-RU" i="1" dirty="0"/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dirty="0"/>
              <a:t>  </a:t>
            </a:r>
            <a:r>
              <a:rPr lang="ru-RU" i="1" dirty="0" err="1"/>
              <a:t>лежАть</a:t>
            </a:r>
            <a:r>
              <a:rPr lang="ru-RU" i="1" dirty="0"/>
              <a:t>, </a:t>
            </a:r>
            <a:r>
              <a:rPr lang="ru-RU" i="1" dirty="0" err="1"/>
              <a:t>аптЕка</a:t>
            </a:r>
            <a:r>
              <a:rPr lang="ru-RU" i="1" dirty="0"/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dirty="0"/>
              <a:t>  Оптика,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dirty="0"/>
              <a:t>  </a:t>
            </a:r>
            <a:r>
              <a:rPr lang="ru-RU" i="1" dirty="0" err="1"/>
              <a:t>поликлИника</a:t>
            </a:r>
            <a:r>
              <a:rPr lang="ru-RU" i="1" dirty="0"/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 dirty="0"/>
              <a:t>  </a:t>
            </a:r>
            <a:r>
              <a:rPr lang="ru-RU" i="1" dirty="0" err="1"/>
              <a:t>стоматологИческий</a:t>
            </a:r>
            <a:r>
              <a:rPr lang="ru-RU" i="1" dirty="0">
                <a:latin typeface="Bookman Old Style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856782"/>
      </p:ext>
    </p:extLst>
  </p:cSld>
  <p:clrMapOvr>
    <a:masterClrMapping/>
  </p:clrMapOvr>
  <p:transition spd="med" advTm="14157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25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25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25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320040"/>
            <a:ext cx="744468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0" dirty="0"/>
              <a:t>Особенности русского ударения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77" y="2060575"/>
            <a:ext cx="7445375" cy="4395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/>
              <a:t>2. </a:t>
            </a:r>
            <a:r>
              <a:rPr lang="ru-RU" b="1">
                <a:solidFill>
                  <a:schemeClr val="tx2"/>
                </a:solidFill>
              </a:rPr>
              <a:t>Подвижность ударения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/>
              <a:t>  </a:t>
            </a:r>
            <a:r>
              <a:rPr lang="ru-RU" i="1"/>
              <a:t>бИнт – бинтА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/>
              <a:t>  врАч – врачА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/>
              <a:t>  лечИть – лЕчим, вЫлечим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i="1"/>
              <a:t>  лИст – листА, лИстья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i="1">
                <a:latin typeface="Bookman Old Style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75123427"/>
      </p:ext>
    </p:extLst>
  </p:cSld>
  <p:clrMapOvr>
    <a:masterClrMapping/>
  </p:clrMapOvr>
  <p:transition spd="med" advTm="886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9" y="1196752"/>
            <a:ext cx="83736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Общие тенденции произношения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6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В сложных словах, оканчивающихся на 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–провод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ударение падает на последний звук О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водопровОд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мусоропровОд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кроме слова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электропрОвод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8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Типичные ошибки в устной речи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Логические ошибки</a:t>
            </a:r>
          </a:p>
          <a:p>
            <a:r>
              <a:rPr lang="ru-RU" dirty="0"/>
              <a:t>      Нарушение последовательности (логики) изложения приводит к появлению логических ошибок. </a:t>
            </a:r>
            <a:br>
              <a:rPr lang="ru-RU" dirty="0"/>
            </a:br>
            <a:r>
              <a:rPr lang="ru-RU" dirty="0"/>
              <a:t>1) нарушения последовательности высказывания; </a:t>
            </a:r>
            <a:br>
              <a:rPr lang="ru-RU" dirty="0"/>
            </a:br>
            <a:r>
              <a:rPr lang="ru-RU" dirty="0"/>
              <a:t>2) отсутствие связи между частями и предложениями; </a:t>
            </a:r>
            <a:br>
              <a:rPr lang="ru-RU" dirty="0"/>
            </a:br>
            <a:r>
              <a:rPr lang="ru-RU" dirty="0"/>
              <a:t>3) отсутствие необходимых частей; </a:t>
            </a:r>
            <a:br>
              <a:rPr lang="ru-RU" dirty="0"/>
            </a:br>
            <a:r>
              <a:rPr lang="ru-RU" dirty="0"/>
              <a:t>4) перестановка частей текста (если она не обусловлена заданием к изложению); </a:t>
            </a:r>
            <a:br>
              <a:rPr lang="ru-RU" dirty="0"/>
            </a:br>
            <a:r>
              <a:rPr lang="ru-RU" dirty="0"/>
              <a:t>5) неоправданная подмена лица, от которого ведется повествование (например, сначала от первого, затем от третьего лица). 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итоговое собеседование\ОРФ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575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9" y="980728"/>
            <a:ext cx="8373616" cy="5877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Общие тенденции произношения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6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В существительных, оканчивающихся на –лог, обозначающих неодушевленные объекты, ударение падает на последний гласный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каталОг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некролОг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существительных, обозначающих людей разных профессий, ударение на О в корне </a:t>
            </a:r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лог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не падает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уфОлог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стоматОлог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геОлог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35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9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Общие тенденции произношения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Предлоги в русском языке часто принимают ударение на себя, оставляя безударными следующие за ними существительные или числительные; чаще всего ударение перетягивают на себя предлоги НА, ЗА, ПОД, ИЗ, ПО, БЕЗ.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воду,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ногу,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гору,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три, Из дому,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толку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899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АКЦЕНТОЛОГИЧЕСКИЕ НОРМЫ ПРОИЗНОШЕНИЯ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9" y="980728"/>
            <a:ext cx="837361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 многих глаголах в прошедшем времени в форме ж.р. ударение падает на окончание, в других родовых формах и в форме мн.ч. остается на основе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нАчали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itchFamily="34" charset="0"/>
              <a:buNone/>
              <a:defRPr/>
            </a:pP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пОнял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пОняло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понялА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пОняли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None/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Исключения: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брИла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дУла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крЫла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шИла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некот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др.</a:t>
            </a:r>
          </a:p>
          <a:p>
            <a:pPr marL="342900" indent="-342900" algn="ctr">
              <a:buFont typeface="Arial" pitchFamily="34" charset="0"/>
              <a:buNone/>
              <a:defRPr/>
            </a:pP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229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080" y="992458"/>
            <a:ext cx="8951641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к чтению вслух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Прочитайте текст про себя.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чтении особое внимание обратите на: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имена, фамилии, отчества людей;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географические названия;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незнакомые слова;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сложные слова;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термины и понятия;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ударения, поставленные в самом тексте;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числительных.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Во время чтения запоминайте главные мысли, подчёркивайте ключевые слова. Это поможет подготовиться ко второму заданию — пересказу текста.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289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7139" y="345688"/>
            <a:ext cx="8923763" cy="616662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Как читать текст?</a:t>
            </a:r>
            <a:endParaRPr lang="ru-RU" dirty="0"/>
          </a:p>
          <a:p>
            <a:pPr lvl="0"/>
            <a:r>
              <a:rPr lang="ru-RU" dirty="0"/>
              <a:t>Читайте текст не слишком быстро и не слишком медленно. Научитесь укладываться в 2 минуты.</a:t>
            </a:r>
          </a:p>
          <a:p>
            <a:pPr lvl="0"/>
            <a:r>
              <a:rPr lang="ru-RU" dirty="0"/>
              <a:t>Читайте чётко, плавно, не пропускайте слова, не «проглатывайте» окончания.</a:t>
            </a:r>
          </a:p>
          <a:p>
            <a:pPr lvl="0"/>
            <a:r>
              <a:rPr lang="ru-RU" dirty="0"/>
              <a:t>Помните, что во время собеседования производится аудиозапись, поэтому читайте достаточно громко.</a:t>
            </a:r>
          </a:p>
          <a:p>
            <a:pPr lvl="0"/>
            <a:r>
              <a:rPr lang="ru-RU" dirty="0"/>
              <a:t>Обращайте внимание на знаки препинания в конце предложения. Соблюдайте правильную интонацию.</a:t>
            </a:r>
          </a:p>
          <a:p>
            <a:pPr lvl="0"/>
            <a:r>
              <a:rPr lang="ru-RU" dirty="0"/>
              <a:t>Обращайте внимание на знаки препинания внутри предложения.</a:t>
            </a:r>
          </a:p>
          <a:p>
            <a:r>
              <a:rPr lang="ru-RU" dirty="0"/>
              <a:t>На месте запятых, точек с запятой, тире, двоеточий делаются паузы. Соблюдайте интонацию перечисления в предложениях с однородными членами.</a:t>
            </a:r>
          </a:p>
          <a:p>
            <a:r>
              <a:rPr lang="ru-RU" dirty="0"/>
              <a:t>Между абзацами делайте более длительные паузы.</a:t>
            </a:r>
          </a:p>
          <a:p>
            <a:r>
              <a:rPr lang="ru-RU" dirty="0"/>
              <a:t> Чтобы случайно не пропустить слово или не перескочить</a:t>
            </a:r>
          </a:p>
          <a:p>
            <a:r>
              <a:rPr lang="ru-RU" dirty="0"/>
              <a:t>через строчку, водите по тексту пальцем или карандашом (ручкой).</a:t>
            </a:r>
          </a:p>
          <a:p>
            <a:r>
              <a:rPr lang="ru-RU" dirty="0"/>
              <a:t>Если в тексте встретилась аббревиатура, расшифровывать</a:t>
            </a:r>
          </a:p>
          <a:p>
            <a:r>
              <a:rPr lang="ru-RU" dirty="0"/>
              <a:t>её не надо.</a:t>
            </a:r>
          </a:p>
          <a:p>
            <a:r>
              <a:rPr lang="ru-RU" dirty="0"/>
              <a:t> Если в тексте встретились инициалы, то можно их расшифровать (если точно знаете имя и отчество человека) или пропустить</a:t>
            </a:r>
          </a:p>
          <a:p>
            <a:r>
              <a:rPr lang="ru-RU" dirty="0"/>
              <a:t>и прочитать только одну фамилию.</a:t>
            </a:r>
          </a:p>
          <a:p>
            <a:r>
              <a:rPr lang="ru-RU" dirty="0"/>
              <a:t>Правильно произносите слова, в которых в тексте поставлены ударения.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1127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905" y="129704"/>
            <a:ext cx="8572500" cy="7748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2550"/>
              </a:spcBef>
              <a:spcAft>
                <a:spcPts val="45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к пересказу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подготовке к первому заданию ИС (чтению вслух) прочитайте текст про себя.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Запомните главные мысли, подчеркните ключевые слова.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подготовке ко второму заданию (пересказу) прочитайте текст ещё раз. Во время чтения выписывайте на специальный бланк, выданный учителем-собеседником, подчёркнутые ранее ключевые слова. (См. памятку 1).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Запомните структуру текста (расположение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главных мыслей). Имейте в виду, что структура всех текстов на итоговом собеседовании примерно одинаковая. (См. памятку 2). Держите это в голове при пересказе.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Прочитайте цитату. Обратите внимание на то, кому принадлежит высказывание: самому герою текста или другому лицу. Внимательно прочитайте его фамилию.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Подумайте, в какую часть текста это высказывание подходит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смыслу и логике. Сделайте об этом пометку в своих записях.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Подумайте, каким из способов вы включите цитату в пересказ. (См. памятку 3).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Перескажите текст с опорой на записи. Не спешите. Старайтесь правильно строить предложения и произносить слова. Если что-то забыли, не останавливайтесь, пропустите и рассказывайте дальше. Не забудьте про цитату.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95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221" y="146502"/>
            <a:ext cx="8405231" cy="692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делать записи во время подготовки к пересказу?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время подготовки к чтению вы уже подчеркнули ключевые слова, поэтому сразу, как только учитель-собеседник засёк время, начинайте выписывать их на бланк.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Будет лучше, если одной рукой вы будете указывать себе в тексте на подчёркнутые слова, а второй их записывать. Так вам не придётся искать слова глазами и тратить на это время.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Используйте сокращения, но учтите, что они должны быть понятны вам.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надо выписывать вводные слова, союзы, частицы. Не обязательно ставить знаки препинания (это ЧЕРНОВИК, который никто, кроме вас, не увидит).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Числительные записывайте цифрами, без вспомогательных слов. (Например, 1993 вместо 1993 год).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тратьте время и не выписывайте фамилию, имя и отчество самого героя текста: их можно прочитать в пояснении к цитате.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каждую запись начинать с новой строчки, чтобы при пересказе вы не терялись в словах, написанных сплошным текстом.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Постарайтесь выписать ключевые слова из каждого абзаца, не зацикливайтесь на начале текста, иначе у вас не хватит времени на последнюю часть и при пересказе вы можете не вспомнить, о чём там шла речь.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Обязательно в записях сделайте пометку, где будете вставлять цитату.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88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102" y="1327061"/>
            <a:ext cx="729289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1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использовать прямое цитирование, чтобы избежать речевых и грамматических ошибок!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 2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вы забыли включить высказывание во время пересказа (а такое нередко случается от волнения) и вспомнили о нём только тогда, когда пересказали текст полностью, не расстраивайтесь и произнесите цитату в конце. Вам могут не дать балл по критерию П3 («Работа с высказыванием»), зато вы не потеряете балл по критерию П4 («Способы цитирования»).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57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048" y="144966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ru-RU" dirty="0"/>
              <a:t>Монологическое высказывание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638" y="1393903"/>
            <a:ext cx="8513957" cy="481732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Монолог</a:t>
            </a:r>
            <a:r>
              <a:rPr lang="ru-RU" dirty="0"/>
              <a:t> — это цельный связный текст. Он должен состоять из ряда логически, последовательно связанных между собой предложений, интонационно оформленных и объединенных единым содержанием. И у него обязательно должно быть заключение. Минимальный объём высказывания – 10 фраз. Больше лучше, но необходимо уложиться во временной лимит – 3 минуты. Если рассказ будет слишком долгим, то вас прервут и перейдут к диалогу. Если высказывание окажется слишком коротким, то экзаменатор может начать задавать наводящие вопросы. На подготовку даётся всего 1 минута.</a:t>
            </a:r>
          </a:p>
          <a:p>
            <a:r>
              <a:rPr lang="ru-RU" dirty="0"/>
              <a:t>Тему монологического высказывания можно выбрать самостоятельно. Вам предложат 3 варианта:</a:t>
            </a:r>
          </a:p>
          <a:p>
            <a:r>
              <a:rPr lang="ru-RU" dirty="0"/>
              <a:t>1) описание фотографии;</a:t>
            </a:r>
          </a:p>
          <a:p>
            <a:r>
              <a:rPr lang="ru-RU" dirty="0"/>
              <a:t>2) повествование на основе жизненного опыта;</a:t>
            </a:r>
          </a:p>
          <a:p>
            <a:r>
              <a:rPr lang="ru-RU" dirty="0"/>
              <a:t>3) рассуждение по поставленному вопросу.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28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239000" cy="748684"/>
          </a:xfrm>
        </p:spPr>
        <p:txBody>
          <a:bodyPr/>
          <a:lstStyle/>
          <a:p>
            <a:r>
              <a:rPr lang="ru-RU" dirty="0"/>
              <a:t>Речевые ошибки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1439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900" dirty="0">
                <a:latin typeface="Cambria" pitchFamily="18" charset="0"/>
              </a:rPr>
              <a:t>Среди всех речевых ошибок, возникающих в речи, можно выделить 4 основных типа:</a:t>
            </a:r>
          </a:p>
          <a:p>
            <a:pPr>
              <a:buNone/>
            </a:pPr>
            <a:r>
              <a:rPr lang="ru-RU" sz="2900" dirty="0">
                <a:latin typeface="Cambria" pitchFamily="18" charset="0"/>
              </a:rPr>
              <a:t>1.) анахронизм – нарушение хронологической (временной) точности речи.</a:t>
            </a:r>
          </a:p>
          <a:p>
            <a:pPr>
              <a:buNone/>
            </a:pPr>
            <a:r>
              <a:rPr lang="ru-RU" sz="2900" dirty="0">
                <a:latin typeface="Cambria" pitchFamily="18" charset="0"/>
              </a:rPr>
              <a:t>2) абсурдность – возникает тогда, когда слово употребляется без учета его значения (страшна не старость, а дряхлость, так что лучше умереть молодым и здоровым)</a:t>
            </a:r>
            <a:br>
              <a:rPr lang="ru-RU" sz="2900" dirty="0">
                <a:latin typeface="Cambria" pitchFamily="18" charset="0"/>
              </a:rPr>
            </a:br>
            <a:r>
              <a:rPr lang="ru-RU" sz="2900" dirty="0">
                <a:latin typeface="Cambria" pitchFamily="18" charset="0"/>
              </a:rPr>
              <a:t>3) речевая недостаточность – возникает, как правило, если говорящий торопится и не следит за речью (интересующих лиц вышлем почтой). Может возникать абсурдность речи (делаем только срочные переломы)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089" y="736057"/>
            <a:ext cx="8246327" cy="5927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Внимательно выслушивайте вопросы учителя-собеседника, в том числе и дополнительные. Скорее всего, он постарается вам помочь, задавая наводящий или уточняющий вопрос.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вопросы учителя-собеседника давайте полные, развёрнутые ответы, состоящие из 2 – 4 предложений.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бойтесь дать «неправильный» ответ. Ваша задача — высказать свою точку зрения, обозначить собственную позицию.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недостаточно просто высказать мысль — её нужно доказать (обосновать, привести пример из личного опыта).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Будьте максимально искренни. Говорите только о том, что было на самом деле.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Проявляйте положительные эмоции, улыбайтесь, помогайте себе жестами и мимикой.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Старайтесь правильно употреблять слова, ставить ударения, строить предложения.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1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Говорите достаточно громко, чётко, не «глотайте» окончания, не спешите, но и не делайте слишком больших пауз. Если какой-то вопрос поставил вас в тупик, скажите: «Я затрудняюсь ответить на этот вопрос».</a:t>
            </a:r>
            <a:endParaRPr lang="ru-RU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62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7481918" cy="617000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4) нарушение лексической сочетаемости – способности слов, соединяться друг с другом. Возникает при неправильном употреблении многозначного слова. Нарушением лексической сочетаемости является контаминация – смешение внешне похожих словосочетаний (играть значение/иметь роль, иметь значение, играть роль)</a:t>
            </a:r>
          </a:p>
          <a:p>
            <a:r>
              <a:rPr lang="ru-RU" dirty="0"/>
              <a:t>5) речевая избыточность – её причины многообразны: это попытка уточнить мысль (их потрясло зрелище пожара, свидетелями которого они были; машинный парк обновлен новыми машинами). Речевая избыточность может принимать форму </a:t>
            </a:r>
            <a:r>
              <a:rPr lang="ru-RU" u="sng" dirty="0"/>
              <a:t>плеоназма</a:t>
            </a:r>
            <a:r>
              <a:rPr lang="ru-RU" dirty="0"/>
              <a:t> (излишества) – употребление схожих по смыслу слов (в декабре месяце). Разновидностью плеоназма является тавтология –повтор однокоренных слов (а можно вопрос спросить).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ошибки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7786742" cy="5248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1. </a:t>
            </a:r>
            <a:r>
              <a:rPr lang="ru-RU" b="1" dirty="0"/>
              <a:t>Ошибочное словообразование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ru-RU" dirty="0"/>
              <a:t>Оно наблюдается, например, в словах </a:t>
            </a:r>
            <a:r>
              <a:rPr lang="ru-RU" i="1" dirty="0" err="1"/>
              <a:t>буду</a:t>
            </a:r>
            <a:r>
              <a:rPr lang="ru-RU" b="1" i="1" dirty="0" err="1"/>
              <a:t>ющий</a:t>
            </a:r>
            <a:r>
              <a:rPr lang="ru-RU" i="1" dirty="0"/>
              <a:t>, </a:t>
            </a:r>
            <a:r>
              <a:rPr lang="ru-RU" b="1" i="1" dirty="0"/>
              <a:t>над</a:t>
            </a:r>
            <a:r>
              <a:rPr lang="ru-RU" i="1" dirty="0"/>
              <a:t>смехаться, </a:t>
            </a:r>
            <a:r>
              <a:rPr lang="ru-RU" i="1" dirty="0" err="1"/>
              <a:t>след</a:t>
            </a:r>
            <a:r>
              <a:rPr lang="ru-RU" b="1" i="1" dirty="0" err="1"/>
              <a:t>ущий</a:t>
            </a:r>
            <a:r>
              <a:rPr lang="ru-RU" dirty="0"/>
              <a:t> (правильно: </a:t>
            </a:r>
            <a:r>
              <a:rPr lang="ru-RU" i="1" dirty="0"/>
              <a:t>будущий,</a:t>
            </a:r>
            <a:r>
              <a:rPr lang="ru-RU" dirty="0"/>
              <a:t> </a:t>
            </a:r>
            <a:r>
              <a:rPr lang="ru-RU" i="1" dirty="0"/>
              <a:t>насмехаться, следующий</a:t>
            </a:r>
            <a:r>
              <a:rPr lang="ru-RU" dirty="0"/>
              <a:t>).</a:t>
            </a:r>
          </a:p>
          <a:p>
            <a:pPr>
              <a:buNone/>
            </a:pPr>
            <a:r>
              <a:rPr lang="ru-RU" dirty="0"/>
              <a:t>2. Морфологические ошибки:</a:t>
            </a:r>
          </a:p>
          <a:p>
            <a:pPr>
              <a:buNone/>
            </a:pPr>
            <a:r>
              <a:rPr lang="ru-RU" dirty="0"/>
              <a:t>— неправильное образование формы существительного: </a:t>
            </a:r>
            <a:r>
              <a:rPr lang="ru-RU" i="1" dirty="0"/>
              <a:t>не хватает </a:t>
            </a:r>
            <a:r>
              <a:rPr lang="ru-RU" b="1" i="1" dirty="0"/>
              <a:t>время</a:t>
            </a:r>
            <a:r>
              <a:rPr lang="ru-RU" i="1" dirty="0"/>
              <a:t>, модные </a:t>
            </a:r>
            <a:r>
              <a:rPr lang="ru-RU" b="1" i="1" dirty="0" err="1"/>
              <a:t>польта</a:t>
            </a:r>
            <a:r>
              <a:rPr lang="ru-RU" i="1" dirty="0"/>
              <a:t>, свежие</a:t>
            </a:r>
            <a:r>
              <a:rPr lang="ru-RU" dirty="0"/>
              <a:t> </a:t>
            </a:r>
            <a:r>
              <a:rPr lang="ru-RU" b="1" i="1" dirty="0"/>
              <a:t>торта</a:t>
            </a:r>
            <a:r>
              <a:rPr lang="ru-RU" dirty="0"/>
              <a:t> (нужно: </a:t>
            </a:r>
            <a:r>
              <a:rPr lang="ru-RU" i="1" dirty="0"/>
              <a:t>не хватает времени, модные пальто, свежие торты</a:t>
            </a:r>
            <a:r>
              <a:rPr lang="ru-RU" dirty="0"/>
              <a:t>);</a:t>
            </a:r>
          </a:p>
          <a:p>
            <a:pPr>
              <a:buNone/>
            </a:pPr>
            <a:r>
              <a:rPr lang="ru-RU" dirty="0"/>
              <a:t>— неправильное образование формы прилагательного: </a:t>
            </a:r>
            <a:r>
              <a:rPr lang="ru-RU" b="1" i="1" dirty="0"/>
              <a:t>более</a:t>
            </a:r>
            <a:r>
              <a:rPr lang="ru-RU" i="1" dirty="0"/>
              <a:t> красивее, </a:t>
            </a:r>
            <a:r>
              <a:rPr lang="ru-RU" i="1" dirty="0" err="1"/>
              <a:t>краси</a:t>
            </a:r>
            <a:r>
              <a:rPr lang="ru-RU" b="1" i="1" dirty="0" err="1"/>
              <a:t>вше</a:t>
            </a:r>
            <a:r>
              <a:rPr lang="ru-RU" b="1" dirty="0"/>
              <a:t> </a:t>
            </a:r>
            <a:r>
              <a:rPr lang="ru-RU" dirty="0"/>
              <a:t>(нужно: </a:t>
            </a:r>
            <a:r>
              <a:rPr lang="ru-RU" i="1" dirty="0"/>
              <a:t>более красивый, красивее</a:t>
            </a:r>
            <a:r>
              <a:rPr lang="ru-RU" dirty="0"/>
              <a:t>);</a:t>
            </a:r>
          </a:p>
          <a:p>
            <a:pPr>
              <a:buNone/>
            </a:pPr>
            <a:r>
              <a:rPr lang="ru-RU" dirty="0"/>
              <a:t>— неправильное образование формы числительного: </a:t>
            </a:r>
            <a:r>
              <a:rPr lang="ru-RU" i="1" dirty="0"/>
              <a:t>с</a:t>
            </a:r>
            <a:r>
              <a:rPr lang="ru-RU" b="1" i="1" dirty="0"/>
              <a:t> шестьсот </a:t>
            </a:r>
            <a:r>
              <a:rPr lang="ru-RU" i="1" dirty="0"/>
              <a:t>рублями,</a:t>
            </a:r>
            <a:r>
              <a:rPr lang="ru-RU" b="1" i="1" dirty="0"/>
              <a:t> </a:t>
            </a:r>
            <a:r>
              <a:rPr lang="ru-RU" i="1" dirty="0"/>
              <a:t>в</a:t>
            </a:r>
            <a:r>
              <a:rPr lang="ru-RU" b="1" i="1" dirty="0"/>
              <a:t> двух </a:t>
            </a:r>
            <a:r>
              <a:rPr lang="ru-RU" i="1" dirty="0"/>
              <a:t>тысяч</a:t>
            </a:r>
            <a:r>
              <a:rPr lang="ru-RU" b="1" i="1" dirty="0"/>
              <a:t>а </a:t>
            </a:r>
            <a:r>
              <a:rPr lang="ru-RU" i="1" dirty="0"/>
              <a:t>третьем</a:t>
            </a:r>
            <a:r>
              <a:rPr lang="ru-RU" dirty="0"/>
              <a:t> </a:t>
            </a:r>
            <a:r>
              <a:rPr lang="ru-RU" i="1" dirty="0"/>
              <a:t>году </a:t>
            </a:r>
            <a:r>
              <a:rPr lang="ru-RU" dirty="0"/>
              <a:t>(нужно: </a:t>
            </a:r>
            <a:r>
              <a:rPr lang="ru-RU" i="1" dirty="0"/>
              <a:t>с шестьюстами рублями, в две тысячи третьем году</a:t>
            </a:r>
            <a:r>
              <a:rPr lang="ru-RU" dirty="0"/>
              <a:t>);</a:t>
            </a:r>
          </a:p>
          <a:p>
            <a:pPr>
              <a:buNone/>
            </a:pPr>
            <a:r>
              <a:rPr lang="ru-RU" dirty="0"/>
              <a:t>— неправильное образование формы местоимения: </a:t>
            </a:r>
            <a:r>
              <a:rPr lang="ru-RU" b="1" i="1" dirty="0" err="1"/>
              <a:t>ихнего</a:t>
            </a:r>
            <a:r>
              <a:rPr lang="ru-RU" i="1" dirty="0"/>
              <a:t> отца, </a:t>
            </a:r>
            <a:r>
              <a:rPr lang="ru-RU" b="1" i="1" dirty="0" err="1"/>
              <a:t>ихние</a:t>
            </a:r>
            <a:r>
              <a:rPr lang="ru-RU" i="1" dirty="0"/>
              <a:t> дети</a:t>
            </a:r>
            <a:r>
              <a:rPr lang="ru-RU" dirty="0"/>
              <a:t> (нужно: </a:t>
            </a:r>
            <a:r>
              <a:rPr lang="ru-RU" i="1" dirty="0"/>
              <a:t>их отца, их дети);</a:t>
            </a:r>
            <a:endParaRPr lang="ru-RU" dirty="0"/>
          </a:p>
          <a:p>
            <a:pPr>
              <a:buNone/>
            </a:pPr>
            <a:r>
              <a:rPr lang="ru-RU" dirty="0"/>
              <a:t>— неправильное образование формы наречия: </a:t>
            </a:r>
            <a:r>
              <a:rPr lang="ru-RU" b="1" i="1" dirty="0" err="1"/>
              <a:t>откудова</a:t>
            </a:r>
            <a:r>
              <a:rPr lang="ru-RU" b="1" i="1" dirty="0"/>
              <a:t>, </a:t>
            </a:r>
            <a:r>
              <a:rPr lang="ru-RU" b="1" i="1" dirty="0" err="1"/>
              <a:t>отсюдова</a:t>
            </a:r>
            <a:r>
              <a:rPr lang="ru-RU" dirty="0"/>
              <a:t> (нужно: </a:t>
            </a:r>
            <a:r>
              <a:rPr lang="ru-RU" i="1" dirty="0"/>
              <a:t>откуда, отсюда</a:t>
            </a:r>
            <a:r>
              <a:rPr lang="ru-RU" dirty="0"/>
              <a:t>);</a:t>
            </a:r>
          </a:p>
          <a:p>
            <a:pPr>
              <a:buNone/>
            </a:pPr>
            <a:r>
              <a:rPr lang="ru-RU" dirty="0"/>
              <a:t>— неправильное образование формы глагола: они </a:t>
            </a:r>
            <a:r>
              <a:rPr lang="ru-RU" b="1" i="1" dirty="0" err="1"/>
              <a:t>хочут</a:t>
            </a:r>
            <a:r>
              <a:rPr lang="ru-RU" b="1" i="1" dirty="0"/>
              <a:t>, </a:t>
            </a:r>
            <a:r>
              <a:rPr lang="ru-RU" b="1" i="1" dirty="0" err="1"/>
              <a:t>ложат</a:t>
            </a:r>
            <a:r>
              <a:rPr lang="ru-RU" b="1" i="1" dirty="0"/>
              <a:t>, </a:t>
            </a:r>
            <a:r>
              <a:rPr lang="ru-RU" b="1" i="1" dirty="0" err="1"/>
              <a:t>ездиют</a:t>
            </a:r>
            <a:r>
              <a:rPr lang="ru-RU" b="1" i="1" dirty="0"/>
              <a:t>, </a:t>
            </a:r>
            <a:r>
              <a:rPr lang="ru-RU" dirty="0"/>
              <a:t>я </a:t>
            </a:r>
            <a:r>
              <a:rPr lang="ru-RU" b="1" i="1" dirty="0" err="1"/>
              <a:t>ездию</a:t>
            </a:r>
            <a:r>
              <a:rPr lang="ru-RU" b="1" i="1" dirty="0"/>
              <a:t> </a:t>
            </a:r>
            <a:r>
              <a:rPr lang="ru-RU" i="1" dirty="0"/>
              <a:t>;</a:t>
            </a:r>
            <a:r>
              <a:rPr lang="ru-RU" b="1" i="1" dirty="0"/>
              <a:t> </a:t>
            </a:r>
            <a:r>
              <a:rPr lang="ru-RU" b="1" i="1" dirty="0" err="1"/>
              <a:t>пиша</a:t>
            </a:r>
            <a:r>
              <a:rPr lang="ru-RU" dirty="0"/>
              <a:t> письмо (нужно: они </a:t>
            </a:r>
            <a:r>
              <a:rPr lang="ru-RU" i="1" dirty="0"/>
              <a:t>хотят, кладут, ездят, </a:t>
            </a:r>
            <a:r>
              <a:rPr lang="ru-RU" dirty="0"/>
              <a:t>я</a:t>
            </a:r>
            <a:r>
              <a:rPr lang="ru-RU" i="1" dirty="0"/>
              <a:t> езжу; когда я писал письмо</a:t>
            </a:r>
            <a:r>
              <a:rPr lang="ru-RU" dirty="0"/>
              <a:t>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142852"/>
            <a:ext cx="8072462" cy="671514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3. Синтаксические ошибки:</a:t>
            </a:r>
          </a:p>
          <a:p>
            <a:r>
              <a:rPr lang="ru-RU" dirty="0"/>
              <a:t>— нарушение согласования: </a:t>
            </a:r>
            <a:r>
              <a:rPr lang="ru-RU" i="1" dirty="0"/>
              <a:t>с группой ребят, увлекающи</a:t>
            </a:r>
            <a:r>
              <a:rPr lang="ru-RU" b="1" i="1" dirty="0"/>
              <a:t>мися </a:t>
            </a:r>
            <a:r>
              <a:rPr lang="ru-RU" i="1" dirty="0"/>
              <a:t>спортом</a:t>
            </a:r>
            <a:r>
              <a:rPr lang="ru-RU" dirty="0"/>
              <a:t> (нужно: </a:t>
            </a:r>
            <a:r>
              <a:rPr lang="ru-RU" i="1" dirty="0"/>
              <a:t>с группой ребят</a:t>
            </a:r>
            <a:r>
              <a:rPr lang="ru-RU" dirty="0"/>
              <a:t> (как</a:t>
            </a:r>
            <a:r>
              <a:rPr lang="ru-RU" b="1" dirty="0"/>
              <a:t>их</a:t>
            </a:r>
            <a:r>
              <a:rPr lang="ru-RU" dirty="0"/>
              <a:t>?), </a:t>
            </a:r>
            <a:r>
              <a:rPr lang="ru-RU" i="1" dirty="0"/>
              <a:t>увлекающ</a:t>
            </a:r>
            <a:r>
              <a:rPr lang="ru-RU" b="1" i="1" dirty="0"/>
              <a:t>их</a:t>
            </a:r>
            <a:r>
              <a:rPr lang="ru-RU" i="1" dirty="0"/>
              <a:t>ся спортом</a:t>
            </a:r>
            <a:r>
              <a:rPr lang="ru-RU" dirty="0"/>
              <a:t>);</a:t>
            </a:r>
          </a:p>
          <a:p>
            <a:r>
              <a:rPr lang="ru-RU" dirty="0"/>
              <a:t>— нарушение управления: </a:t>
            </a:r>
            <a:r>
              <a:rPr lang="ru-RU" i="1" dirty="0"/>
              <a:t>сделать свой кабинет более </a:t>
            </a:r>
            <a:r>
              <a:rPr lang="ru-RU" b="1" i="1" dirty="0"/>
              <a:t>красивый</a:t>
            </a:r>
            <a:r>
              <a:rPr lang="ru-RU" i="1" dirty="0"/>
              <a:t>; показалось </a:t>
            </a:r>
            <a:r>
              <a:rPr lang="ru-RU" b="1" i="1" dirty="0"/>
              <a:t>о том, что</a:t>
            </a:r>
            <a:r>
              <a:rPr lang="ru-RU" dirty="0"/>
              <a:t> (нужно: </a:t>
            </a:r>
            <a:r>
              <a:rPr lang="ru-RU" i="1" dirty="0"/>
              <a:t>сделать свой кабинет более красивым; показалось, что</a:t>
            </a:r>
            <a:r>
              <a:rPr lang="ru-RU" dirty="0"/>
              <a:t>);</a:t>
            </a:r>
          </a:p>
          <a:p>
            <a:r>
              <a:rPr lang="ru-RU" dirty="0"/>
              <a:t>— нарушение связи между подлежащим и сказуемым: </a:t>
            </a:r>
            <a:r>
              <a:rPr lang="ru-RU" b="1" i="1" dirty="0"/>
              <a:t>растут</a:t>
            </a:r>
            <a:r>
              <a:rPr lang="ru-RU" i="1" dirty="0"/>
              <a:t> много деревьев</a:t>
            </a:r>
            <a:r>
              <a:rPr lang="ru-RU" dirty="0"/>
              <a:t> (нужно: </a:t>
            </a:r>
            <a:r>
              <a:rPr lang="ru-RU" i="1" dirty="0"/>
              <a:t>растёт много деревьев </a:t>
            </a:r>
            <a:r>
              <a:rPr lang="ru-RU" dirty="0"/>
              <a:t>или</a:t>
            </a:r>
            <a:r>
              <a:rPr lang="ru-RU" i="1" dirty="0"/>
              <a:t> растут деревья);</a:t>
            </a:r>
            <a:endParaRPr lang="ru-RU" dirty="0"/>
          </a:p>
          <a:p>
            <a:r>
              <a:rPr lang="ru-RU" dirty="0"/>
              <a:t>— ошибки в построении предложения с однородными членами: </a:t>
            </a:r>
            <a:r>
              <a:rPr lang="ru-RU" i="1" dirty="0"/>
              <a:t>Хочу рассказать </a:t>
            </a:r>
            <a:r>
              <a:rPr lang="ru-RU" b="1" i="1" dirty="0"/>
              <a:t>о значении книг и</a:t>
            </a:r>
            <a:r>
              <a:rPr lang="ru-RU" dirty="0"/>
              <a:t> </a:t>
            </a:r>
            <a:r>
              <a:rPr lang="ru-RU" b="1" i="1" dirty="0"/>
              <a:t>почему я их люблю</a:t>
            </a:r>
            <a:r>
              <a:rPr lang="ru-RU" dirty="0"/>
              <a:t>. (Нужно: </a:t>
            </a:r>
            <a:r>
              <a:rPr lang="ru-RU" i="1" dirty="0"/>
              <a:t>Хочу рассказать о значении книг и о том, почему я их люблю.);</a:t>
            </a:r>
            <a:endParaRPr lang="ru-RU" dirty="0"/>
          </a:p>
          <a:p>
            <a:r>
              <a:rPr lang="ru-RU" dirty="0"/>
              <a:t>— ошибки в построении предложений с деепричастным оборотом: </a:t>
            </a:r>
            <a:r>
              <a:rPr lang="ru-RU" b="1" i="1" dirty="0"/>
              <a:t>Рисуя</a:t>
            </a:r>
            <a:r>
              <a:rPr lang="ru-RU" i="1" dirty="0"/>
              <a:t>, мои мысли всегда текли</a:t>
            </a:r>
            <a:r>
              <a:rPr lang="ru-RU" dirty="0"/>
              <a:t> </a:t>
            </a:r>
            <a:r>
              <a:rPr lang="ru-RU" i="1" dirty="0"/>
              <a:t>спокойно.</a:t>
            </a:r>
            <a:r>
              <a:rPr lang="ru-RU" dirty="0"/>
              <a:t> (Нужно: </a:t>
            </a:r>
            <a:r>
              <a:rPr lang="ru-RU" i="1" dirty="0"/>
              <a:t>Рисуя, я всегда спокойно размышляю</a:t>
            </a:r>
            <a:r>
              <a:rPr lang="ru-RU" dirty="0"/>
              <a:t>. Или: </a:t>
            </a:r>
            <a:r>
              <a:rPr lang="ru-RU" i="1" dirty="0"/>
              <a:t>Когда я рисую, мои мысли всегда текут спокойно.);</a:t>
            </a:r>
            <a:endParaRPr lang="ru-RU" dirty="0"/>
          </a:p>
          <a:p>
            <a:r>
              <a:rPr lang="ru-RU" dirty="0"/>
              <a:t>— ошибки в построении простого и сложного предложения: </a:t>
            </a:r>
            <a:r>
              <a:rPr lang="ru-RU" i="1" dirty="0"/>
              <a:t>Мне показалось </a:t>
            </a:r>
            <a:r>
              <a:rPr lang="ru-RU" b="1" i="1" dirty="0"/>
              <a:t>то, что</a:t>
            </a:r>
            <a:r>
              <a:rPr lang="ru-RU" i="1" dirty="0"/>
              <a:t> это сон. Ты не</a:t>
            </a:r>
            <a:r>
              <a:rPr lang="ru-RU" dirty="0"/>
              <a:t> </a:t>
            </a:r>
            <a:r>
              <a:rPr lang="ru-RU" i="1" dirty="0"/>
              <a:t>забудешь </a:t>
            </a:r>
            <a:r>
              <a:rPr lang="ru-RU" b="1" i="1" dirty="0"/>
              <a:t>о человеке</a:t>
            </a:r>
            <a:r>
              <a:rPr lang="ru-RU" i="1" dirty="0"/>
              <a:t> никогда, </a:t>
            </a:r>
            <a:r>
              <a:rPr lang="ru-RU" b="1" i="1" dirty="0"/>
              <a:t>который столько для тебя сделал</a:t>
            </a:r>
            <a:r>
              <a:rPr lang="ru-RU" dirty="0"/>
              <a:t>. (Нужно: </a:t>
            </a:r>
            <a:r>
              <a:rPr lang="ru-RU" i="1" dirty="0"/>
              <a:t>Мне показалось</a:t>
            </a:r>
            <a:r>
              <a:rPr lang="ru-RU" dirty="0"/>
              <a:t>, </a:t>
            </a:r>
            <a:r>
              <a:rPr lang="ru-RU" i="1" dirty="0"/>
              <a:t>что это сон. Ты не забудешь</a:t>
            </a:r>
            <a:r>
              <a:rPr lang="ru-RU" dirty="0"/>
              <a:t> </a:t>
            </a:r>
            <a:r>
              <a:rPr lang="ru-RU" i="1" dirty="0"/>
              <a:t>никогда о человеке, который столько для тебя сделал</a:t>
            </a:r>
            <a:r>
              <a:rPr lang="ru-RU" dirty="0"/>
              <a:t>.);</a:t>
            </a:r>
          </a:p>
          <a:p>
            <a:r>
              <a:rPr lang="ru-RU" dirty="0"/>
              <a:t>— смешение прямой и косвенной речи: </a:t>
            </a:r>
            <a:r>
              <a:rPr lang="ru-RU" i="1" dirty="0"/>
              <a:t>Автор сказал, </a:t>
            </a:r>
            <a:r>
              <a:rPr lang="ru-RU" b="1" i="1" dirty="0"/>
              <a:t>что я</a:t>
            </a:r>
            <a:r>
              <a:rPr lang="ru-RU" i="1" dirty="0"/>
              <a:t> не согласен с мнением остальных. (</a:t>
            </a:r>
            <a:r>
              <a:rPr lang="ru-RU" dirty="0"/>
              <a:t>Нужно</a:t>
            </a:r>
            <a:r>
              <a:rPr lang="ru-RU" i="1" dirty="0"/>
              <a:t>: Автор сказал, что он не согласен с мнением остальных.);</a:t>
            </a:r>
            <a:endParaRPr lang="ru-RU" dirty="0"/>
          </a:p>
          <a:p>
            <a:r>
              <a:rPr lang="ru-RU" dirty="0"/>
              <a:t>— нарушение границ предложения: </a:t>
            </a:r>
            <a:r>
              <a:rPr lang="ru-RU" i="1" dirty="0"/>
              <a:t>Он тяжело задумался. </a:t>
            </a:r>
            <a:r>
              <a:rPr lang="ru-RU" b="1" i="1" dirty="0"/>
              <a:t>Поэтому</a:t>
            </a:r>
            <a:r>
              <a:rPr lang="ru-RU" i="1" dirty="0"/>
              <a:t> глаза его так печальны</a:t>
            </a:r>
            <a:r>
              <a:rPr lang="ru-RU" dirty="0"/>
              <a:t>. (Нужно: </a:t>
            </a:r>
            <a:r>
              <a:rPr lang="ru-RU" i="1" dirty="0"/>
              <a:t>Он тяжело задумался, поэтому глаза его так печальны</a:t>
            </a:r>
            <a:r>
              <a:rPr lang="ru-RU" dirty="0"/>
              <a:t>.);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D5A90-ABDA-4E45-A537-DA32DC9D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Склонение числительных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56B85B-D6EF-45A5-8200-FE491498F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58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017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>
                <a:solidFill>
                  <a:srgbClr val="C00000"/>
                </a:solidFill>
                <a:cs typeface="Andalus" panose="02020603050405020304" pitchFamily="18" charset="-78"/>
              </a:rPr>
              <a:t>Правило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 склонении сложных количественных числительных следует изменять </a:t>
            </a:r>
          </a:p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каждую часть</a:t>
            </a:r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тр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ёх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</a:p>
          <a:p>
            <a:pPr marL="91440" indent="-9144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емя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ами,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ью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ью</a:t>
            </a:r>
          </a:p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330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79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>
                <a:solidFill>
                  <a:srgbClr val="C00000"/>
                </a:solidFill>
                <a:cs typeface="Andalus" panose="02020603050405020304" pitchFamily="18" charset="-78"/>
              </a:rPr>
              <a:t>Правило </a:t>
            </a:r>
            <a:endParaRPr lang="ru-RU" altLang="ru-RU">
              <a:solidFill>
                <a:schemeClr val="tx1">
                  <a:lumMod val="75000"/>
                  <a:lumOff val="25000"/>
                </a:schemeClr>
              </a:solidFill>
              <a:cs typeface="Andalus" panose="02020603050405020304" pitchFamily="18" charset="-7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3243"/>
            <a:ext cx="8229600" cy="4352925"/>
          </a:xfrm>
        </p:spPr>
        <p:txBody>
          <a:bodyPr rtlCol="0">
            <a:normAutofit fontScale="92500" lnSpcReduction="20000"/>
          </a:bodyPr>
          <a:lstStyle/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 склонении составных количественных числительных следует изменять </a:t>
            </a:r>
          </a:p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каждое слово</a:t>
            </a:r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-914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из шест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</a:t>
            </a:r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73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172</TotalTime>
  <Words>2425</Words>
  <Application>Microsoft Office PowerPoint</Application>
  <PresentationFormat>Экран (4:3)</PresentationFormat>
  <Paragraphs>178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30</vt:i4>
      </vt:variant>
    </vt:vector>
  </HeadingPairs>
  <TitlesOfParts>
    <vt:vector size="43" baseType="lpstr">
      <vt:lpstr>Arial</vt:lpstr>
      <vt:lpstr>Bookman Old Style</vt:lpstr>
      <vt:lpstr>Calibri</vt:lpstr>
      <vt:lpstr>Cambria</vt:lpstr>
      <vt:lpstr>Symbol</vt:lpstr>
      <vt:lpstr>Times New Roman</vt:lpstr>
      <vt:lpstr>Trebuchet MS</vt:lpstr>
      <vt:lpstr>Wingdings</vt:lpstr>
      <vt:lpstr>Wingdings 2</vt:lpstr>
      <vt:lpstr>1_Изящная</vt:lpstr>
      <vt:lpstr>2_Изящная</vt:lpstr>
      <vt:lpstr>3_Изящная</vt:lpstr>
      <vt:lpstr>4_Изящная</vt:lpstr>
      <vt:lpstr>Типичные ошибки учащихся при проведении итогового собеседования (по материалам открытого банка заданий Фипи)</vt:lpstr>
      <vt:lpstr>Типичные ошибки в устной речи</vt:lpstr>
      <vt:lpstr>Речевые ошибки</vt:lpstr>
      <vt:lpstr>Презентация PowerPoint</vt:lpstr>
      <vt:lpstr>Грамматические ошибки</vt:lpstr>
      <vt:lpstr>Презентация PowerPoint</vt:lpstr>
      <vt:lpstr>Склонение числительных</vt:lpstr>
      <vt:lpstr>Правило </vt:lpstr>
      <vt:lpstr>Правило </vt:lpstr>
      <vt:lpstr>Просклоняйте числительные </vt:lpstr>
      <vt:lpstr>Понятие речевой ситуации. Учет условий речевой ситуации в общении. Речевая ситуация</vt:lpstr>
      <vt:lpstr>Орфоэпические ошибки</vt:lpstr>
      <vt:lpstr>Презентация PowerPoint</vt:lpstr>
      <vt:lpstr>Презентация PowerPoint</vt:lpstr>
      <vt:lpstr>                                       Ошибки в Ударении. Особенности русского ударения.  </vt:lpstr>
      <vt:lpstr>Роль ударения в слове</vt:lpstr>
      <vt:lpstr>  Особенности русского ударения  </vt:lpstr>
      <vt:lpstr>Особенности русского ударения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Монологическое высказывание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Монолог и диалог по заданной теме</dc:title>
  <dc:creator>Любовь</dc:creator>
  <cp:lastModifiedBy>Любовь Петрова</cp:lastModifiedBy>
  <cp:revision>56</cp:revision>
  <dcterms:modified xsi:type="dcterms:W3CDTF">2023-01-26T19:41:52Z</dcterms:modified>
</cp:coreProperties>
</file>