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8" r:id="rId4"/>
    <p:sldId id="258" r:id="rId5"/>
    <p:sldId id="279" r:id="rId6"/>
    <p:sldId id="259" r:id="rId7"/>
    <p:sldId id="277" r:id="rId8"/>
    <p:sldId id="260" r:id="rId9"/>
    <p:sldId id="276" r:id="rId10"/>
    <p:sldId id="280" r:id="rId11"/>
    <p:sldId id="261" r:id="rId12"/>
    <p:sldId id="281" r:id="rId13"/>
    <p:sldId id="282" r:id="rId14"/>
    <p:sldId id="262" r:id="rId15"/>
    <p:sldId id="263" r:id="rId16"/>
    <p:sldId id="275" r:id="rId17"/>
    <p:sldId id="26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>
        <p:scale>
          <a:sx n="100" d="100"/>
          <a:sy n="100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3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6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8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9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0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1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2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3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4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8228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5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6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823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3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34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35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8236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37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ru-RU" sz="2400"/>
                </a:p>
              </p:txBody>
            </p:sp>
            <p:sp>
              <p:nvSpPr>
                <p:cNvPr id="8238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ru-RU" sz="2400"/>
                </a:p>
              </p:txBody>
            </p:sp>
            <p:sp>
              <p:nvSpPr>
                <p:cNvPr id="8239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ru-RU" sz="2400"/>
                </a:p>
              </p:txBody>
            </p:sp>
          </p:grpSp>
          <p:grpSp>
            <p:nvGrpSpPr>
              <p:cNvPr id="7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8241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2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3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4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5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6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ru-RU" sz="2400"/>
                </a:p>
              </p:txBody>
            </p:sp>
          </p:grpSp>
        </p:grpSp>
      </p:grpSp>
      <p:sp>
        <p:nvSpPr>
          <p:cNvPr id="8247" name="Rectangle 5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248" name="Rectangle 5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0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2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3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4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5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6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7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9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00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01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202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B106E36-FD25-4E2D-B0AA-010F637433A0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7203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ru-RU"/>
          </a:p>
        </p:txBody>
      </p:sp>
      <p:sp>
        <p:nvSpPr>
          <p:cNvPr id="7204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2699792" y="1484784"/>
            <a:ext cx="6253162" cy="2333625"/>
          </a:xfrm>
        </p:spPr>
        <p:txBody>
          <a:bodyPr/>
          <a:lstStyle/>
          <a:p>
            <a:r>
              <a:rPr lang="ru-RU" sz="5400" b="1" dirty="0" smtClean="0">
                <a:solidFill>
                  <a:schemeClr val="accent5">
                    <a:lumMod val="25000"/>
                  </a:schemeClr>
                </a:solidFill>
              </a:rPr>
              <a:t>Итоговое собеседование</a:t>
            </a:r>
            <a:endParaRPr lang="ru-RU" sz="5400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619672" y="3789040"/>
            <a:ext cx="7299920" cy="1285875"/>
          </a:xfrm>
        </p:spPr>
        <p:txBody>
          <a:bodyPr/>
          <a:lstStyle/>
          <a:p>
            <a:r>
              <a:rPr lang="ru-RU" dirty="0" smtClean="0"/>
              <a:t>Порядок работы, критерии оценивания.</a:t>
            </a:r>
            <a:endParaRPr lang="ru-RU" dirty="0"/>
          </a:p>
        </p:txBody>
      </p:sp>
      <p:sp>
        <p:nvSpPr>
          <p:cNvPr id="31746" name="AutoShape 2" descr="https://img3.stockfresh.com/files/a/alexmas/m/75/3047852_stock-photo-3d-person-on-the-tribu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88640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+mj-lt"/>
              </a:rPr>
              <a:t>Монологическое высказывание</a:t>
            </a:r>
            <a:endParaRPr lang="ru-RU" b="1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692696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Монолог</a:t>
            </a:r>
            <a:r>
              <a:rPr lang="ru-RU" dirty="0" smtClean="0"/>
              <a:t> — </a:t>
            </a:r>
            <a:r>
              <a:rPr lang="ru-RU" dirty="0" smtClean="0">
                <a:latin typeface="+mj-lt"/>
              </a:rPr>
              <a:t>это цельный связный текст. Он должен состоять из ряда логически, последовательно связанных между собой предложений, интонационно оформленных и объединенных единым содержанием. И у него обязательно должно быть заключение. Минимальный объём высказывания – 10 фраз.</a:t>
            </a:r>
          </a:p>
          <a:p>
            <a:r>
              <a:rPr lang="ru-RU" dirty="0" smtClean="0">
                <a:latin typeface="+mj-lt"/>
              </a:rPr>
              <a:t> На подготовку даётся всего 1 минута.</a:t>
            </a:r>
          </a:p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Тему монологического высказывания участник  выбирает самостоятельно. </a:t>
            </a:r>
          </a:p>
          <a:p>
            <a:r>
              <a:rPr lang="ru-RU" dirty="0" smtClean="0">
                <a:latin typeface="+mj-lt"/>
              </a:rPr>
              <a:t>3 варианта:</a:t>
            </a:r>
          </a:p>
          <a:p>
            <a:r>
              <a:rPr lang="ru-RU" dirty="0" smtClean="0">
                <a:latin typeface="+mj-lt"/>
              </a:rPr>
              <a:t>1) описание фотографии;</a:t>
            </a:r>
          </a:p>
          <a:p>
            <a:r>
              <a:rPr lang="ru-RU" dirty="0" smtClean="0">
                <a:latin typeface="+mj-lt"/>
              </a:rPr>
              <a:t>2) повествование на основе жизненного опыта;</a:t>
            </a:r>
          </a:p>
          <a:p>
            <a:r>
              <a:rPr lang="ru-RU" dirty="0" smtClean="0">
                <a:latin typeface="+mj-lt"/>
              </a:rPr>
              <a:t>3) рассуждение по поставленному вопросу.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0"/>
            <a:ext cx="7812360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Задание 3 – Монологическое высказывание. </a:t>
            </a:r>
          </a:p>
          <a:p>
            <a:r>
              <a:rPr lang="ru-RU" sz="2400" b="1" dirty="0" smtClean="0"/>
              <a:t>Время на подготовку – 1</a:t>
            </a:r>
            <a:r>
              <a:rPr lang="ru-RU" sz="2400" dirty="0" smtClean="0"/>
              <a:t> минута.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5749517"/>
              </p:ext>
            </p:extLst>
          </p:nvPr>
        </p:nvGraphicFramePr>
        <p:xfrm>
          <a:off x="0" y="908720"/>
          <a:ext cx="8964490" cy="5733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379"/>
                <a:gridCol w="7280989"/>
                <a:gridCol w="1080122"/>
              </a:tblGrid>
              <a:tr h="360040"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№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Критерии оценивания монологического высказывания (М)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Баллы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Выполнение коммуникативной задачи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03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М1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Приведено не менее 10 фраз по теме высказывания.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Фактические ошибки отсутствуют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743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Испытуемый предпринял попытку справиться с коммуникативной задачей, 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 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допустил фактические ошибки, 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и/или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привёл менее 10 фраз по теме высказывания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М2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Учёт условий речевой ситуации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80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Учтены условия речевой ситуации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речевой ситуации не учтены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dirty="0" err="1" smtClean="0"/>
                        <a:t>М3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Речевое оформление монологического высказывания (</a:t>
                      </a:r>
                      <a:r>
                        <a:rPr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МР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Высказывание характеризуется смысловой цельностью, речевой связностью и последовательностью изложения: логические ошибки отсутствуют, последовательность изложения не нарушена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Высказывание нелогично, изложение непоследовательно.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Присутствуют логические ошибки (одна или более)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Максимальное количество баллов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3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84604"/>
            <a:ext cx="6912768" cy="4696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  <a:spcAft>
                <a:spcPts val="600"/>
              </a:spcAft>
            </a:pPr>
            <a:r>
              <a:rPr lang="ru-RU" sz="3600" b="1" kern="18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Диалог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Номер задания в итоговом собеседовании — 4.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Вид работы — участие в диалоге.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Тема — соответствует теме выбранного монологического высказывания.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Диалог проводит учитель-собеседник: задаёт 3 вопроса, предложенных в КИМ (вопросов может быть больше, и они могут отличаться от тех, что заданы в КИМ).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Время на подготовку — 0 минут.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Время на диалог — до 3-х минут.</a:t>
            </a:r>
            <a:endParaRPr lang="ru-RU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404664"/>
            <a:ext cx="741682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процедуры диалога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Учитель-собеседник сразу после окончания монологического высказывания доброжелательным тоном задаёт экзаменуемому по порядку три вопроса, предложенных в КИМ. Выслушивает ответы. При необходимости может задать дополнительные (наводящие или уточняющие) вопросы. Эмоционально поддерживает ученика.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Учитель-собеседник благодарит ученика, объявляет об окончании процедуры и разрешает ему покинуть помещение, где проводилось испытание.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Важно! Во время диалога никто из присутствующих педагогов НЕ делает замечаний, НЕ даёт подсказок, НЕ исправляет ошибок, допущенных учеником. Баллы за диалог сразу НЕ озвучиваются.</a:t>
            </a:r>
            <a:endParaRPr lang="ru-RU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0"/>
            <a:ext cx="7812360" cy="46166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Речевое оформление (заданиям 3 и 4).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268760"/>
          <a:ext cx="7440488" cy="368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428"/>
                <a:gridCol w="5085544"/>
                <a:gridCol w="15815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Критерии оценивания диалога (Д)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Баллы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err="1" smtClean="0"/>
                        <a:t>Д1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Участник справился с коммуникативной задачей.</a:t>
                      </a:r>
                    </a:p>
                    <a:p>
                      <a:r>
                        <a:rPr lang="ru-RU" dirty="0" smtClean="0"/>
                        <a:t>Даны ответы на все вопросы в диалоге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Ответы на вопросы не даны</a:t>
                      </a:r>
                    </a:p>
                    <a:p>
                      <a:r>
                        <a:rPr lang="ru-RU" b="1" dirty="0" smtClean="0"/>
                        <a:t>или</a:t>
                      </a:r>
                    </a:p>
                    <a:p>
                      <a:r>
                        <a:rPr lang="ru-RU" dirty="0" smtClean="0"/>
                        <a:t>даны односложные ответы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b="1" dirty="0" err="1" smtClean="0"/>
                        <a:t>Д2</a:t>
                      </a:r>
                      <a:r>
                        <a:rPr lang="ru-RU" b="1" dirty="0" smtClean="0"/>
                        <a:t>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Учёт условий речевой ситуации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Учтены условия речевой ситуации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Условия речевой ситуации не учтены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Максимальное количество баллов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8309726"/>
              </p:ext>
            </p:extLst>
          </p:nvPr>
        </p:nvGraphicFramePr>
        <p:xfrm>
          <a:off x="647056" y="-154978"/>
          <a:ext cx="8496944" cy="6953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4935"/>
                <a:gridCol w="6659213"/>
                <a:gridCol w="1282796"/>
              </a:tblGrid>
              <a:tr h="633466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Критерии оценивания правильности речи за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выполнение заданий 3 и 4 (</a:t>
                      </a:r>
                      <a:r>
                        <a:rPr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Р2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Баллы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7129">
                <a:tc rowSpan="3"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Соблюдение грамматических норм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8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Грамматических ошибок нет 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70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Допущены грамматические ошибки (одна и более)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6055">
                <a:tc rowSpan="3"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Соблюдение орфоэпических норм</a:t>
                      </a: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1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Орфоэпических ошибок нет,         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допущено не более двух орфоэпических ошибок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605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Допущены орфоэпические ошибки (три и более)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198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Р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Соблюдение речевых норм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1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Речевых ошибок нет, </a:t>
                      </a:r>
                      <a:r>
                        <a:rPr lang="ru-RU" sz="1600" b="1" dirty="0" smtClean="0"/>
                        <a:t>или </a:t>
                      </a:r>
                      <a:r>
                        <a:rPr lang="ru-RU" sz="1600" dirty="0" smtClean="0"/>
                        <a:t>допущено не более трёх речевых ошибок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</a:t>
                      </a:r>
                    </a:p>
                    <a:p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19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Допущены речевые ошибки (четыре и более) 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1980">
                <a:tc>
                  <a:txBody>
                    <a:bodyPr/>
                    <a:lstStyle/>
                    <a:p>
                      <a:r>
                        <a:rPr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РО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Речевое оформление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1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Речь в целом отличается богатством и точностью словаря, используются разнообразные синтаксические конструкции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144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этому критерию участник итогового собеседования получает 1 балл только в случае, если 1 балл получен по критерию «Соблюдение речевых норм».</a:t>
                      </a:r>
                      <a:endParaRPr kumimoji="0" lang="ru-RU" sz="16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731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Речь отличается бедностью и/или неточностью словаря,  и/или используются однотипные синтаксические конструкции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1815">
                <a:tc gridSpan="2">
                  <a:txBody>
                    <a:bodyPr/>
                    <a:lstStyle/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Максимальное количество баллов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5693" y="930670"/>
            <a:ext cx="5976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Если </a:t>
            </a:r>
            <a:r>
              <a:rPr lang="ru-RU" sz="2800" b="1" dirty="0">
                <a:solidFill>
                  <a:srgbClr val="FF0000"/>
                </a:solidFill>
              </a:rPr>
              <a:t>участник собеседования </a:t>
            </a:r>
            <a:r>
              <a:rPr lang="ru-RU" sz="2800" b="1" u="sng" dirty="0">
                <a:solidFill>
                  <a:srgbClr val="FF0000"/>
                </a:solidFill>
              </a:rPr>
              <a:t>не приступал к выполнению задания </a:t>
            </a:r>
            <a:r>
              <a:rPr lang="ru-RU" sz="2800" b="1" u="sng" dirty="0" smtClean="0">
                <a:solidFill>
                  <a:srgbClr val="FF0000"/>
                </a:solidFill>
              </a:rPr>
              <a:t>3 (монологическое высказывание),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rgbClr val="FF0000"/>
                </a:solidFill>
              </a:rPr>
              <a:t>то по критериям оценивания правильности речи за выполнение заданий 3 и 4 (P2) </a:t>
            </a:r>
            <a:r>
              <a:rPr lang="ru-RU" sz="2800" b="1" u="sng" dirty="0">
                <a:solidFill>
                  <a:srgbClr val="FF0000"/>
                </a:solidFill>
              </a:rPr>
              <a:t>ставится не более двух баллов</a:t>
            </a:r>
            <a:r>
              <a:rPr lang="ru-RU" sz="2800" b="1" u="sng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2795222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5168" y="0"/>
            <a:ext cx="7488832" cy="34163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Максимальное количество баллов за монолог и диалог – 9.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Общее количество баллов за выполнение всей работы – 20.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Экзаменуемый получает зачёт в случае, если за выполнение работы он набрал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или более баллов.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http://aproekt.ucoz.net/12/iStock_000012152307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445565"/>
            <a:ext cx="2520280" cy="34124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0"/>
            <a:ext cx="788436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Инструкция по выполнению заданий</a:t>
            </a:r>
          </a:p>
          <a:p>
            <a:r>
              <a:rPr lang="ru-RU" sz="2000" dirty="0" smtClean="0"/>
              <a:t>Итоговое собеседование по русскому языку состоит из 4</a:t>
            </a:r>
          </a:p>
          <a:p>
            <a:r>
              <a:rPr lang="ru-RU" sz="2000" dirty="0" smtClean="0"/>
              <a:t>заданий.</a:t>
            </a:r>
          </a:p>
          <a:p>
            <a:r>
              <a:rPr lang="ru-RU" sz="2000" b="1" dirty="0" smtClean="0"/>
              <a:t>Задание 1 – чтение вслух небольшого текста. Время на подготовку – </a:t>
            </a:r>
            <a:r>
              <a:rPr lang="ru-RU" sz="2000" dirty="0" smtClean="0"/>
              <a:t>2 минуты.</a:t>
            </a:r>
          </a:p>
          <a:p>
            <a:r>
              <a:rPr lang="ru-RU" sz="2000" b="1" dirty="0" smtClean="0"/>
              <a:t>В задании 2 предлагается пересказать прочитанный текст, дополнив </a:t>
            </a:r>
            <a:r>
              <a:rPr lang="ru-RU" sz="2000" dirty="0" smtClean="0"/>
              <a:t>его высказыванием. Время на подготовку – 1 минута.</a:t>
            </a:r>
          </a:p>
          <a:p>
            <a:r>
              <a:rPr lang="ru-RU" sz="2000" b="1" dirty="0" smtClean="0"/>
              <a:t>В задании 3 предлагается выбрать один из трёх предложенных </a:t>
            </a:r>
            <a:r>
              <a:rPr lang="ru-RU" sz="2000" dirty="0" smtClean="0"/>
              <a:t>вариантов беседы: описание фотографии, повествование на основе жизненного опыта, рассуждение по одной из сформулированных проблем.</a:t>
            </a:r>
          </a:p>
          <a:p>
            <a:r>
              <a:rPr lang="ru-RU" sz="2000" dirty="0" smtClean="0"/>
              <a:t>Время на подготовку – 1 минута.</a:t>
            </a:r>
          </a:p>
          <a:p>
            <a:r>
              <a:rPr lang="ru-RU" sz="2000" b="1" dirty="0" smtClean="0"/>
              <a:t>В задании 4 предстоит поучаствовать в беседе по теме</a:t>
            </a:r>
          </a:p>
          <a:p>
            <a:r>
              <a:rPr lang="ru-RU" sz="2000" dirty="0" smtClean="0"/>
              <a:t>предыдущего задания.</a:t>
            </a:r>
          </a:p>
          <a:p>
            <a:r>
              <a:rPr lang="ru-RU" sz="2000" dirty="0" smtClean="0"/>
              <a:t>Общее время  ответа (включая время на подготовку) – 15 минут.</a:t>
            </a:r>
          </a:p>
          <a:p>
            <a:r>
              <a:rPr lang="ru-RU" sz="2000" dirty="0" smtClean="0"/>
              <a:t>На протяжении всего времени ответа ведётся аудио- и видеозапись.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875737"/>
            <a:ext cx="6552728" cy="4029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процедуры чтения текста вслух</a:t>
            </a:r>
            <a:endParaRPr lang="ru-RU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Учитель-собеседник предлагает ученику ознакомиться с текстом.</a:t>
            </a:r>
            <a:endParaRPr lang="ru-RU" sz="16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Ученик работает с текстом (читает его про себя). Время — до 2-х минут.</a:t>
            </a:r>
            <a:endParaRPr lang="ru-RU" sz="16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 истечении времени учитель-собеседник спрашивает ученика о готовности читать вслух.</a:t>
            </a:r>
            <a:endParaRPr lang="ru-RU" sz="16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Ученик читает текст вслух. Время чтения — до 2-х минут.</a:t>
            </a:r>
            <a:endParaRPr lang="ru-RU" sz="16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Важно! Во время чтения никто из присутствующих педагогов НЕ делает замечаний, НЕ даёт подсказок, НЕ исправляет ошибок, допущенных учеником. Баллы за чтение сразу НЕ озвучиваются.</a:t>
            </a:r>
            <a:endParaRPr lang="ru-RU" sz="16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0"/>
            <a:ext cx="7812360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Задание 1 – чтение вслух небольшого текста. </a:t>
            </a:r>
          </a:p>
          <a:p>
            <a:r>
              <a:rPr lang="ru-RU" sz="2400" b="1" dirty="0" smtClean="0"/>
              <a:t>Время на подготовку – </a:t>
            </a:r>
            <a:r>
              <a:rPr lang="ru-RU" sz="2400" dirty="0" smtClean="0"/>
              <a:t>2 минуты.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980728"/>
            <a:ext cx="7812360" cy="46166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Критерии оценки</a:t>
            </a:r>
            <a:endParaRPr lang="ru-RU" sz="24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75656" y="1916832"/>
          <a:ext cx="7416824" cy="431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4896544"/>
                <a:gridCol w="172819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Критерии оценивания чтения вслух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Баллы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Интонация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b="1" dirty="0" err="1" smtClean="0"/>
                        <a:t>ИЧ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Интонация соответствует пунктуационному оформлению </a:t>
                      </a:r>
                      <a:r>
                        <a:rPr lang="ru-RU" dirty="0" smtClean="0"/>
                        <a:t>текста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Интонация не соответствует пунктуационному</a:t>
                      </a:r>
                    </a:p>
                    <a:p>
                      <a:r>
                        <a:rPr lang="ru-RU" dirty="0" smtClean="0"/>
                        <a:t>оформлению текста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Темп чтения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b="1" dirty="0" err="1" smtClean="0"/>
                        <a:t>ТЧ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Темп чтения соответствует коммуникативной задаче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1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Темп чтения не соответствует коммуникативной задаче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Максимальное количество баллов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16633"/>
            <a:ext cx="7488832" cy="6542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процедуры пересказа</a:t>
            </a:r>
            <a:endParaRPr lang="ru-RU" sz="12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Учитель-собеседник предлагает ученику ознакомиться с текстом.</a:t>
            </a:r>
            <a:endParaRPr lang="ru-RU" sz="12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Ученик работает с текстом (читает его про себя). В это время ученик готовится не только к чтению, но и к пересказу: делает пометки в тексте (подчёркивает ключевые слова). Время — до 2-х минут.</a:t>
            </a:r>
            <a:endParaRPr lang="ru-RU" sz="12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 истечении времени учитель-собеседник спрашивает ученика</a:t>
            </a:r>
            <a:endParaRPr lang="ru-RU" sz="12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 готовности читать вслух.</a:t>
            </a:r>
            <a:endParaRPr lang="ru-RU" sz="12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4. Ученик читает текст вслух. Время чтения — до 2-х минут.</a:t>
            </a:r>
            <a:endParaRPr lang="ru-RU" sz="12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5. Учитель-собеседник переключает ученика на подготовку к пересказу.</a:t>
            </a:r>
            <a:endParaRPr lang="ru-RU" sz="12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6. Ученик готовится к пересказу: делает выписки из текста, читает цитату и определяет её место в тексте, продумывает способ включения цитаты в пересказ. Время — до 2-х минут.</a:t>
            </a:r>
            <a:endParaRPr lang="ru-RU" sz="12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7. Учитель-собеседник забирает у ученика текст. Цитатой пользоваться можно.</a:t>
            </a:r>
            <a:endParaRPr lang="ru-RU" sz="12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8. Ученик пересказывает текст. Время — до 3-х минут.</a:t>
            </a:r>
            <a:endParaRPr lang="ru-RU" sz="12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Важно! Во время пересказа никто из присутствующих педагогов НЕ делает замечаний, НЕ даёт подсказок, НЕ исправляет ошибок, допущенных учеником. Баллы за пересказ сразу НЕ озвучиваются.</a:t>
            </a:r>
            <a:endParaRPr lang="ru-RU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задании 2 предлагается пересказать прочитанный текст, дополнив его высказыванием. Время на подготовку – 1 минута.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Критерии оценки</a:t>
            </a:r>
          </a:p>
          <a:p>
            <a:endParaRPr lang="ru-RU" sz="24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8411028"/>
              </p:ext>
            </p:extLst>
          </p:nvPr>
        </p:nvGraphicFramePr>
        <p:xfrm>
          <a:off x="1" y="558200"/>
          <a:ext cx="9143999" cy="591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461"/>
                <a:gridCol w="7556939"/>
                <a:gridCol w="97159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№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Критерии оценивания пересказа текста с включением приведённого высказывания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Баллы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8032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 smtClean="0">
                          <a:latin typeface="+mj-lt"/>
                        </a:rPr>
                        <a:t>П1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Сохранение при пересказе </a:t>
                      </a:r>
                      <a:r>
                        <a:rPr lang="ru-RU" sz="1400" b="1" dirty="0" err="1" smtClean="0">
                          <a:latin typeface="+mj-lt"/>
                        </a:rPr>
                        <a:t>микротем</a:t>
                      </a:r>
                      <a:r>
                        <a:rPr lang="ru-RU" sz="1400" b="1" dirty="0" smtClean="0">
                          <a:latin typeface="+mj-lt"/>
                        </a:rPr>
                        <a:t> текста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Все основные </a:t>
                      </a:r>
                      <a:r>
                        <a:rPr lang="ru-RU" sz="1400" b="1" dirty="0" err="1" smtClean="0">
                          <a:latin typeface="+mj-lt"/>
                        </a:rPr>
                        <a:t>микротемы</a:t>
                      </a:r>
                      <a:r>
                        <a:rPr lang="ru-RU" sz="1400" b="1" dirty="0" smtClean="0">
                          <a:latin typeface="+mj-lt"/>
                        </a:rPr>
                        <a:t> исходного текста сохранены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2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432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Упущена или добавлена одна </a:t>
                      </a:r>
                      <a:r>
                        <a:rPr lang="ru-RU" sz="1400" b="1" dirty="0" err="1" smtClean="0">
                          <a:latin typeface="+mj-lt"/>
                        </a:rPr>
                        <a:t>микротема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1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Упущены или добавлены две</a:t>
                      </a:r>
                      <a:r>
                        <a:rPr lang="ru-RU" sz="1400" b="1" baseline="0" dirty="0" smtClean="0">
                          <a:latin typeface="+mj-lt"/>
                        </a:rPr>
                        <a:t> и более </a:t>
                      </a:r>
                      <a:r>
                        <a:rPr lang="ru-RU" sz="1400" b="1" dirty="0" smtClean="0">
                          <a:latin typeface="+mj-lt"/>
                        </a:rPr>
                        <a:t> </a:t>
                      </a:r>
                      <a:r>
                        <a:rPr lang="ru-RU" sz="1400" b="1" dirty="0" err="1" smtClean="0">
                          <a:latin typeface="+mj-lt"/>
                        </a:rPr>
                        <a:t>микротемы</a:t>
                      </a:r>
                      <a:r>
                        <a:rPr lang="ru-RU" sz="1400" b="1" dirty="0" smtClean="0">
                          <a:latin typeface="+mj-lt"/>
                        </a:rPr>
                        <a:t> 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0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 smtClean="0">
                          <a:latin typeface="+mj-lt"/>
                        </a:rPr>
                        <a:t>П2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Соблюдение </a:t>
                      </a:r>
                      <a:r>
                        <a:rPr lang="ru-RU" sz="1400" b="1" dirty="0" err="1" smtClean="0">
                          <a:latin typeface="+mj-lt"/>
                        </a:rPr>
                        <a:t>фактологической</a:t>
                      </a:r>
                      <a:r>
                        <a:rPr lang="ru-RU" sz="1400" b="1" dirty="0" smtClean="0">
                          <a:latin typeface="+mj-lt"/>
                        </a:rPr>
                        <a:t> точности при пересказе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80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Фактических ошибок, связанных с пониманием текста, нет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1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Допущены фактические ошибки (одна и более) 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0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sz="1400" b="1" dirty="0" err="1" smtClean="0">
                          <a:latin typeface="+mj-lt"/>
                        </a:rPr>
                        <a:t>П3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Работа с высказыванием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Приведённое высказывание включено в текст во время пересказа уместно, логично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1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Приведённое высказывание включено в текст во время пересказа неуместно и/или нелогично,           или</a:t>
                      </a:r>
                    </a:p>
                    <a:p>
                      <a:r>
                        <a:rPr lang="ru-RU" sz="1400" b="1" dirty="0" smtClean="0">
                          <a:latin typeface="+mj-lt"/>
                        </a:rPr>
                        <a:t>приведённое высказывание не включено в текст во время пересказа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0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sz="1400" b="1" dirty="0" err="1" smtClean="0">
                          <a:latin typeface="+mj-lt"/>
                        </a:rPr>
                        <a:t>П4</a:t>
                      </a:r>
                      <a:r>
                        <a:rPr lang="ru-RU" sz="1400" b="1" dirty="0" smtClean="0">
                          <a:latin typeface="+mj-lt"/>
                        </a:rPr>
                        <a:t> 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Способы цитирования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Ошибок нет 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1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Допущены ошибки при цитировании (одна и более) 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0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j-lt"/>
                        </a:rPr>
                        <a:t>Максимальное количество баллов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j-lt"/>
                        </a:rPr>
                        <a:t>5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836713"/>
            <a:ext cx="63367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</a:rPr>
              <a:t>Если текст пересказан </a:t>
            </a:r>
            <a:r>
              <a:rPr lang="ru-RU" sz="2800" b="1" u="sng" dirty="0">
                <a:solidFill>
                  <a:srgbClr val="FF0000"/>
                </a:solidFill>
                <a:latin typeface="+mj-lt"/>
              </a:rPr>
              <a:t>не подробно</a:t>
            </a:r>
            <a:r>
              <a:rPr lang="ru-RU" sz="2800" b="1" dirty="0">
                <a:solidFill>
                  <a:srgbClr val="FF0000"/>
                </a:solidFill>
                <a:latin typeface="+mj-lt"/>
              </a:rPr>
              <a:t>, а СЖАТО, то общее количество 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баллов, которое получил участник итогового собеседования по критериям П1-П4  </a:t>
            </a:r>
            <a:r>
              <a:rPr lang="ru-RU" sz="2800" b="1" u="sng" dirty="0">
                <a:solidFill>
                  <a:srgbClr val="FF0000"/>
                </a:solidFill>
                <a:latin typeface="+mj-lt"/>
              </a:rPr>
              <a:t>уменьшается</a:t>
            </a:r>
            <a:r>
              <a:rPr lang="ru-RU" sz="2800" b="1" dirty="0">
                <a:solidFill>
                  <a:srgbClr val="FF0000"/>
                </a:solidFill>
                <a:latin typeface="+mj-lt"/>
              </a:rPr>
              <a:t> на 1 балл.</a:t>
            </a:r>
          </a:p>
        </p:txBody>
      </p:sp>
    </p:spTree>
    <p:extLst>
      <p:ext uri="{BB962C8B-B14F-4D97-AF65-F5344CB8AC3E}">
        <p14:creationId xmlns:p14="http://schemas.microsoft.com/office/powerpoint/2010/main" xmlns="" val="35461936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39143" y="476672"/>
          <a:ext cx="7704857" cy="599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596"/>
                <a:gridCol w="6106140"/>
                <a:gridCol w="108012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№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Критерии оценивания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Баллы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8032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Соблюдение грамматических норм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Грамматических ошибок нет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432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Допущены грамматические ошибки (одна и более)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Соблюдение орфоэпических норм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80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Орфоэпических ошибок нет,   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допущено не более одной орфоэпической ошибки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(исключая слово в тексте с поставленным ударением)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Допущены орфоэпические ошибки (две и более)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Соблюдение речевых норм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Речевых ошибок нет,   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допущено не более трёх речевых ошибок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Допущены речевые ошибки (четыре и более)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Иск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Искажения слов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Искажений слов нет 1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Допущены искажения слов (одно и более)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Максимальное количество баллов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Правильность речи (выполнение заданий 1, 2)</a:t>
            </a:r>
            <a:endParaRPr lang="ru-RU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620688"/>
            <a:ext cx="63184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>
                <a:solidFill>
                  <a:srgbClr val="FF0000"/>
                </a:solidFill>
                <a:latin typeface="+mj-lt"/>
              </a:rPr>
              <a:t>Если участник собеседования не приступал к выполнению задания </a:t>
            </a:r>
            <a:r>
              <a:rPr lang="ru-RU" sz="2800" b="1" u="sng" dirty="0" smtClean="0">
                <a:solidFill>
                  <a:srgbClr val="FF0000"/>
                </a:solidFill>
                <a:latin typeface="+mj-lt"/>
              </a:rPr>
              <a:t>2   (пересказ текста)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,</a:t>
            </a:r>
            <a:endParaRPr lang="ru-RU" sz="2800" b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+mj-lt"/>
              </a:rPr>
              <a:t>то по критериям оценивания правильности речи за выполнение заданий 1 и 2 (P1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)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+mj-lt"/>
              </a:rPr>
              <a:t>ставится </a:t>
            </a:r>
            <a:r>
              <a:rPr lang="ru-RU" sz="2800" b="1" u="sng" dirty="0">
                <a:solidFill>
                  <a:srgbClr val="FF0000"/>
                </a:solidFill>
                <a:latin typeface="+mj-lt"/>
              </a:rPr>
              <a:t>не более 2 баллов</a:t>
            </a:r>
            <a:r>
              <a:rPr lang="ru-RU" sz="2800" b="1" u="sng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algn="just"/>
            <a:r>
              <a:rPr lang="ru-RU" sz="2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         ( из 4 возможных)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47664" y="4581128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Максимальное количество баллов за работу</a:t>
            </a:r>
          </a:p>
          <a:p>
            <a:r>
              <a:rPr lang="ru-RU" sz="2400" b="1" dirty="0" smtClean="0">
                <a:latin typeface="+mj-lt"/>
              </a:rPr>
              <a:t> с текстом (задание 1 и 2 ) - 11</a:t>
            </a:r>
            <a:endParaRPr lang="ru-RU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3457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4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Reporting Progress or 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Тема14</Template>
  <TotalTime>350</TotalTime>
  <Words>1260</Words>
  <Application>Microsoft Office PowerPoint</Application>
  <PresentationFormat>Экран (4:3)</PresentationFormat>
  <Paragraphs>233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Тема14</vt:lpstr>
      <vt:lpstr>Итоговое собеседование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собеседование-2018</dc:title>
  <dc:creator>Samsung</dc:creator>
  <cp:lastModifiedBy>а</cp:lastModifiedBy>
  <cp:revision>43</cp:revision>
  <dcterms:created xsi:type="dcterms:W3CDTF">2017-12-12T07:27:41Z</dcterms:created>
  <dcterms:modified xsi:type="dcterms:W3CDTF">2023-01-25T20:33:59Z</dcterms:modified>
</cp:coreProperties>
</file>