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976FA1D-84A2-4E09-AD50-4CECE8CCEEF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76F3A78-95FC-42C3-B411-B6056A543ED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A3E19A0-FCF7-49F4-86E1-4A2980E323E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43A480D-0057-4277-98A0-6374F8A59C8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29732CF-CBAB-462C-94B0-63E31BCD9D0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F54BE75-C142-4CF0-AB71-55A45A8B7D6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97B75D9-DCD9-49C8-9042-5EA10389A42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EDEFC98-A472-4A4E-8672-12232BA1848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4E1845B-E264-45D0-9929-FD7BAA24B17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04BBCE9-8B49-429F-AC97-B1878626596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4FACCC5-62CE-408F-B215-2CEA23BEA59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774E4B5-B750-4FE6-983A-BD01D87BEC2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B492658-FBA3-4FA6-AAD2-ACE0BB6EB9E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589F5E6-7CE6-44FD-9301-59CBC06C39B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3739480-6A15-43F8-970E-B0C2EB9EE1D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D56C385-B9BF-4F9E-97DE-63E75254B06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6257209-9FAE-457A-8775-5DAEFE748EB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AE3EFDC-499B-4236-924C-9CA680C9B40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CB4AC80-19AC-4094-A835-E91E9360325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E9738A2-C679-4FD1-A36A-4CC4E98F98B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6BB23D8-3880-4851-B368-7169D994E58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2D7F3C9-8792-4977-A852-65FAB85D508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464129E-46DD-4EF7-977E-8DD7B7C7DF7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F149D5E-76C5-4AE5-90E6-F0B0C3FA977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6"/>
          <p:cNvGrpSpPr/>
          <p:nvPr/>
        </p:nvGrpSpPr>
        <p:grpSpPr>
          <a:xfrm>
            <a:off x="0" y="-8640"/>
            <a:ext cx="12191400" cy="6867000"/>
            <a:chOff x="0" y="-8640"/>
            <a:chExt cx="12191400" cy="6867000"/>
          </a:xfrm>
        </p:grpSpPr>
        <p:cxnSp>
          <p:nvCxnSpPr>
            <p:cNvPr id="1" name="Straight Connector 19"/>
            <p:cNvCxnSpPr/>
            <p:nvPr/>
          </p:nvCxnSpPr>
          <p:spPr>
            <a:xfrm>
              <a:off x="9370800" y="0"/>
              <a:ext cx="1220040" cy="6858720"/>
            </a:xfrm>
            <a:prstGeom prst="straightConnector1">
              <a:avLst/>
            </a:prstGeom>
            <a:ln cap="rnd" w="9525">
              <a:solidFill>
                <a:srgbClr val="bfbfbf"/>
              </a:solidFill>
              <a:round/>
            </a:ln>
          </p:spPr>
        </p:cxnSp>
        <p:cxnSp>
          <p:nvCxnSpPr>
            <p:cNvPr id="2" name="Straight Connector 20"/>
            <p:cNvCxnSpPr/>
            <p:nvPr/>
          </p:nvCxnSpPr>
          <p:spPr>
            <a:xfrm flipH="1">
              <a:off x="7425000" y="3681360"/>
              <a:ext cx="4764240" cy="3177360"/>
            </a:xfrm>
            <a:prstGeom prst="straightConnector1">
              <a:avLst/>
            </a:prstGeom>
            <a:ln cap="rnd" w="9525">
              <a:solidFill>
                <a:srgbClr val="d9d9d9"/>
              </a:solidFill>
              <a:round/>
            </a:ln>
          </p:spPr>
        </p:cxnSp>
        <p:sp>
          <p:nvSpPr>
            <p:cNvPr id="3" name="Rectangle 23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>
                <a:gd name="textAreaLeft" fmla="*/ 0 w 3006720"/>
                <a:gd name="textAreaRight" fmla="*/ 3007440 w 300672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Rectangle 25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>
                <a:gd name="textAreaLeft" fmla="*/ 0 w 2587680"/>
                <a:gd name="textAreaRight" fmla="*/ 2588400 w 258768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Isosceles Triangle 23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Rectangle 27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>
                <a:gd name="textAreaLeft" fmla="*/ 0 w 2853720"/>
                <a:gd name="textAreaRight" fmla="*/ 2854440 w 285372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Rectangle 28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>
                <a:gd name="textAreaLeft" fmla="*/ 0 w 1289520"/>
                <a:gd name="textAreaRight" fmla="*/ 1290240 w 128952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Rectangle 29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>
                <a:gd name="textAreaLeft" fmla="*/ 0 w 1249200"/>
                <a:gd name="textAreaRight" fmla="*/ 1249920 w 124920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Isosceles Triangle 27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Isosceles Triangle 28"/>
            <p:cNvSpPr/>
            <p:nvPr/>
          </p:nvSpPr>
          <p:spPr>
            <a:xfrm>
              <a:off x="0" y="4013280"/>
              <a:ext cx="447840" cy="28440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6"/>
          <p:cNvGrpSpPr/>
          <p:nvPr/>
        </p:nvGrpSpPr>
        <p:grpSpPr>
          <a:xfrm>
            <a:off x="720" y="-8640"/>
            <a:ext cx="12190680" cy="6867000"/>
            <a:chOff x="720" y="-8640"/>
            <a:chExt cx="12190680" cy="6867000"/>
          </a:xfrm>
        </p:grpSpPr>
        <p:cxnSp>
          <p:nvCxnSpPr>
            <p:cNvPr id="12" name="Straight Connector 31"/>
            <p:cNvCxnSpPr/>
            <p:nvPr/>
          </p:nvCxnSpPr>
          <p:spPr>
            <a:xfrm>
              <a:off x="9370800" y="0"/>
              <a:ext cx="1220040" cy="6858720"/>
            </a:xfrm>
            <a:prstGeom prst="straightConnector1">
              <a:avLst/>
            </a:prstGeom>
            <a:ln cap="rnd" w="9525">
              <a:solidFill>
                <a:srgbClr val="bfbfbf"/>
              </a:solidFill>
              <a:round/>
            </a:ln>
          </p:spPr>
        </p:cxnSp>
        <p:cxnSp>
          <p:nvCxnSpPr>
            <p:cNvPr id="13" name="Straight Connector 20"/>
            <p:cNvCxnSpPr/>
            <p:nvPr/>
          </p:nvCxnSpPr>
          <p:spPr>
            <a:xfrm flipH="1">
              <a:off x="7425000" y="3681360"/>
              <a:ext cx="4764240" cy="3177360"/>
            </a:xfrm>
            <a:prstGeom prst="straightConnector1">
              <a:avLst/>
            </a:prstGeom>
            <a:ln cap="rnd" w="9525">
              <a:solidFill>
                <a:srgbClr val="d9d9d9"/>
              </a:solidFill>
              <a:round/>
            </a:ln>
          </p:spPr>
        </p:cxnSp>
        <p:sp>
          <p:nvSpPr>
            <p:cNvPr id="14" name="Rectangle 23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>
                <a:gd name="textAreaLeft" fmla="*/ 0 w 3006720"/>
                <a:gd name="textAreaRight" fmla="*/ 3007440 w 300672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5" name="Rectangle 25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>
                <a:gd name="textAreaLeft" fmla="*/ 0 w 2587680"/>
                <a:gd name="textAreaRight" fmla="*/ 2588400 w 258768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Isosceles Triangle 26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Rectangle 27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>
                <a:gd name="textAreaLeft" fmla="*/ 0 w 2853720"/>
                <a:gd name="textAreaRight" fmla="*/ 2854440 w 285372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Rectangle 28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>
                <a:gd name="textAreaLeft" fmla="*/ 0 w 1289520"/>
                <a:gd name="textAreaRight" fmla="*/ 1290240 w 128952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Rectangle 29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>
                <a:gd name="textAreaLeft" fmla="*/ 0 w 1249200"/>
                <a:gd name="textAreaRight" fmla="*/ 1249920 w 124920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Isosceles Triangle 30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Isosceles Triangle 18"/>
            <p:cNvSpPr/>
            <p:nvPr/>
          </p:nvSpPr>
          <p:spPr>
            <a:xfrm rot="10800000">
              <a:off x="720" y="720"/>
              <a:ext cx="842040" cy="56653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ftr" idx="1"/>
          </p:nvPr>
        </p:nvSpPr>
        <p:spPr>
          <a:xfrm>
            <a:off x="677160" y="6041520"/>
            <a:ext cx="629676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sldNum" idx="2"/>
          </p:nvPr>
        </p:nvSpPr>
        <p:spPr>
          <a:xfrm>
            <a:off x="8590680" y="6041520"/>
            <a:ext cx="68256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900" spc="-1" strike="noStrike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A17072F-8852-4177-981B-9E261138B970}" type="slidenum">
              <a:rPr b="0" lang="ru-RU" sz="900" spc="-1" strike="noStrike">
                <a:solidFill>
                  <a:schemeClr val="accent1"/>
                </a:solidFill>
                <a:latin typeface="Trebuchet MS"/>
              </a:rPr>
              <a:t>&lt;номер&gt;</a:t>
            </a:fld>
            <a:endParaRPr b="0" lang="ru-RU" sz="900" spc="-1" strike="noStrike"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dt" idx="3"/>
          </p:nvPr>
        </p:nvSpPr>
        <p:spPr>
          <a:xfrm>
            <a:off x="7205040" y="6041520"/>
            <a:ext cx="91116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"/>
          <p:cNvGrpSpPr/>
          <p:nvPr/>
        </p:nvGrpSpPr>
        <p:grpSpPr>
          <a:xfrm>
            <a:off x="0" y="-8640"/>
            <a:ext cx="12191400" cy="6867000"/>
            <a:chOff x="0" y="-8640"/>
            <a:chExt cx="12191400" cy="6867000"/>
          </a:xfrm>
        </p:grpSpPr>
        <p:cxnSp>
          <p:nvCxnSpPr>
            <p:cNvPr id="64" name="Straight Connector 19"/>
            <p:cNvCxnSpPr/>
            <p:nvPr/>
          </p:nvCxnSpPr>
          <p:spPr>
            <a:xfrm>
              <a:off x="9370800" y="0"/>
              <a:ext cx="1220040" cy="6858720"/>
            </a:xfrm>
            <a:prstGeom prst="straightConnector1">
              <a:avLst/>
            </a:prstGeom>
            <a:ln cap="rnd" w="9525">
              <a:solidFill>
                <a:srgbClr val="bfbfbf"/>
              </a:solidFill>
              <a:round/>
            </a:ln>
          </p:spPr>
        </p:cxnSp>
        <p:cxnSp>
          <p:nvCxnSpPr>
            <p:cNvPr id="65" name="Straight Connector 20"/>
            <p:cNvCxnSpPr/>
            <p:nvPr/>
          </p:nvCxnSpPr>
          <p:spPr>
            <a:xfrm flipH="1">
              <a:off x="7425000" y="3681360"/>
              <a:ext cx="4764240" cy="3177360"/>
            </a:xfrm>
            <a:prstGeom prst="straightConnector1">
              <a:avLst/>
            </a:prstGeom>
            <a:ln cap="rnd" w="9525">
              <a:solidFill>
                <a:srgbClr val="d9d9d9"/>
              </a:solidFill>
              <a:round/>
            </a:ln>
          </p:spPr>
        </p:cxnSp>
        <p:sp>
          <p:nvSpPr>
            <p:cNvPr id="66" name="Rectangle 23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>
                <a:gd name="textAreaLeft" fmla="*/ 0 w 3006720"/>
                <a:gd name="textAreaRight" fmla="*/ 3007440 w 300672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Rectangle 25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>
                <a:gd name="textAreaLeft" fmla="*/ 0 w 2587680"/>
                <a:gd name="textAreaRight" fmla="*/ 2588400 w 258768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Isosceles Triangle 23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Rectangle 27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>
                <a:gd name="textAreaLeft" fmla="*/ 0 w 2853720"/>
                <a:gd name="textAreaRight" fmla="*/ 2854440 w 285372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Rectangle 28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>
                <a:gd name="textAreaLeft" fmla="*/ 0 w 1289520"/>
                <a:gd name="textAreaRight" fmla="*/ 1290240 w 128952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1" name="Rectangle 29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>
                <a:gd name="textAreaLeft" fmla="*/ 0 w 1249200"/>
                <a:gd name="textAreaRight" fmla="*/ 1249920 w 1249200"/>
                <a:gd name="textAreaTop" fmla="*/ 0 h 6865920"/>
                <a:gd name="textAreaBottom" fmla="*/ 6866640 h 6865920"/>
              </a:gdLst>
              <a:ah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2" name="Isosceles Triangle 27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3" name="Isosceles Triangle 28"/>
            <p:cNvSpPr/>
            <p:nvPr/>
          </p:nvSpPr>
          <p:spPr>
            <a:xfrm>
              <a:off x="0" y="4013280"/>
              <a:ext cx="447840" cy="28440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4" name="PlaceHolder 1"/>
          <p:cNvSpPr>
            <a:spLocks noGrp="1"/>
          </p:cNvSpPr>
          <p:nvPr>
            <p:ph type="ftr" idx="4"/>
          </p:nvPr>
        </p:nvSpPr>
        <p:spPr>
          <a:xfrm>
            <a:off x="677160" y="6041520"/>
            <a:ext cx="629676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ldNum" idx="5"/>
          </p:nvPr>
        </p:nvSpPr>
        <p:spPr>
          <a:xfrm>
            <a:off x="8590680" y="6041520"/>
            <a:ext cx="68256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900" spc="-1" strike="noStrike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485A49D-FC02-4FCF-A465-58EF3080A6B3}" type="slidenum">
              <a:rPr b="0" lang="ru-RU" sz="900" spc="-1" strike="noStrike">
                <a:solidFill>
                  <a:schemeClr val="accent1"/>
                </a:solidFill>
                <a:latin typeface="Trebuchet MS"/>
              </a:rPr>
              <a:t>&lt;номер&gt;</a:t>
            </a:fld>
            <a:endParaRPr b="0" lang="ru-RU" sz="900" spc="-1" strike="noStrike"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dt" idx="6"/>
          </p:nvPr>
        </p:nvSpPr>
        <p:spPr>
          <a:xfrm>
            <a:off x="7205040" y="6041520"/>
            <a:ext cx="91116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28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5400" spc="-1" strike="noStrike">
                <a:solidFill>
                  <a:schemeClr val="accent1"/>
                </a:solidFill>
                <a:latin typeface="Trebuchet MS"/>
              </a:rPr>
              <a:t>ИТОГОВОЕ СОЧИНЕНИЕ-2023</a:t>
            </a:r>
            <a:endParaRPr b="0" lang="ru-RU" sz="5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subTitle"/>
          </p:nvPr>
        </p:nvSpPr>
        <p:spPr>
          <a:xfrm>
            <a:off x="1506960" y="4050720"/>
            <a:ext cx="7766280" cy="109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831240" y="609480"/>
            <a:ext cx="8442000" cy="802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Комплект тем (ФИПИ: образец)</a:t>
            </a:r>
            <a:endParaRPr b="0" lang="ru-RU" sz="3600" spc="-1" strike="noStrike">
              <a:latin typeface="Arial"/>
            </a:endParaRPr>
          </a:p>
        </p:txBody>
      </p:sp>
      <p:graphicFrame>
        <p:nvGraphicFramePr>
          <p:cNvPr id="134" name="Объект 8"/>
          <p:cNvGraphicFramePr/>
          <p:nvPr/>
        </p:nvGraphicFramePr>
        <p:xfrm>
          <a:off x="706680" y="1413000"/>
          <a:ext cx="8566920" cy="5539680"/>
        </p:xfrm>
        <a:graphic>
          <a:graphicData uri="http://schemas.openxmlformats.org/drawingml/2006/table">
            <a:tbl>
              <a:tblPr/>
              <a:tblGrid>
                <a:gridCol w="1246680"/>
                <a:gridCol w="7320600"/>
              </a:tblGrid>
              <a:tr h="622440"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chemeClr val="lt1"/>
                          </a:solidFill>
                          <a:latin typeface="Trebuchet MS"/>
                        </a:rPr>
                        <a:t>Номер темы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chemeClr val="lt1"/>
                          </a:solidFill>
                          <a:latin typeface="Trebuchet MS"/>
                        </a:rPr>
                        <a:t>тема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430920"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chemeClr val="dk1"/>
                          </a:solidFill>
                          <a:latin typeface="Trebuchet MS"/>
                        </a:rPr>
                        <a:t>112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chemeClr val="dk1"/>
                          </a:solidFill>
                          <a:latin typeface="Trebuchet MS"/>
                        </a:rPr>
                        <a:t>Как, по-Вашему, связаны понятия чести и совести?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</a:tr>
              <a:tr h="430920"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chemeClr val="dk1"/>
                          </a:solidFill>
                          <a:latin typeface="Trebuchet MS"/>
                        </a:rPr>
                        <a:t>204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chemeClr val="dk1"/>
                          </a:solidFill>
                          <a:latin typeface="Trebuchet MS"/>
                        </a:rPr>
                        <a:t>Что Вы вкладываете в понятие «счастье»?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</a:tr>
              <a:tr h="430920"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chemeClr val="dk1"/>
                          </a:solidFill>
                          <a:latin typeface="Trebuchet MS"/>
                        </a:rPr>
                        <a:t>301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chemeClr val="dk1"/>
                          </a:solidFill>
                          <a:latin typeface="Trebuchet MS"/>
                        </a:rPr>
                        <a:t>Семейные ценности и их место в жизни человека.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</a:tr>
              <a:tr h="430920"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chemeClr val="dk1"/>
                          </a:solidFill>
                          <a:latin typeface="Trebuchet MS"/>
                        </a:rPr>
                        <a:t>409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chemeClr val="dk1"/>
                          </a:solidFill>
                          <a:latin typeface="Trebuchet MS"/>
                        </a:rPr>
                        <a:t>В чём может проявляться любовь к Отечеству? 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</a:tr>
              <a:tr h="1062720"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chemeClr val="dk1"/>
                          </a:solidFill>
                          <a:latin typeface="Trebuchet MS"/>
                        </a:rPr>
                        <a:t>505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chemeClr val="dk1"/>
                          </a:solidFill>
                          <a:latin typeface="Trebuchet MS"/>
                        </a:rPr>
                        <a:t>Способно ли, с Вашей точки зрения, явление культуры (книга, музыкальное произведение, фильм, спектакль) изменить взгляды человека на жизнь? 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</a:tr>
              <a:tr h="430920"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chemeClr val="dk1"/>
                          </a:solidFill>
                          <a:latin typeface="Trebuchet MS"/>
                        </a:rPr>
                        <a:t>610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chemeClr val="dk1"/>
                          </a:solidFill>
                          <a:latin typeface="Trebuchet MS"/>
                        </a:rPr>
                        <a:t>Чему человек может научиться у природы?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</a:tr>
              <a:tr h="1700280">
                <a:tc gridSpan="2">
                  <a:txBody>
                    <a:bodyPr lIns="74520" rIns="7452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chemeClr val="dk1"/>
                          </a:solidFill>
                          <a:latin typeface="Trebuchet MS"/>
                        </a:rPr>
                        <a:t>Примечание. В комплект тем итогового сочинения включены по две темы из каждого раздела банка тем итогового сочинения в соответствии со следующей последовательностью. Темы 1, 2 «Духовно-нравственные ориентиры в жизни человека». Темы 3, 4 «Семья, общество, Отечество в жизни человека». Темы 5, 6 «Природа и культура в жизни человека».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74520" marR="745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Критерии оценивания 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Критерии оценивания остались те же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Сочинение оценивается по пяти критериям, по каждому можно получить или «зачет», или незачет. Первые два критерия являются основными.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Для того чтобы получить «зачет» за сочинение в целом, нужно получить «зачет» за два первых критерия, а также дополнительно зачет по  одному из других критериев.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218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Требование № 1. «Объем итогового сочинения»1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677160" y="1828800"/>
            <a:ext cx="8596080" cy="4212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Рекомендуемое количество слов – от 350. Максимальное количество слов в сочинении не устанавливается. Если в сочинении менее 250 слов (в подсчет включаются все слова, в том числе служебные), то выставляется «незачет» за невыполнение требования № 1 и «незачет» за работу в целом (такое итоговое сочинение не проверяется по требованию № 2 «Самостоятельность написания итогового сочинения» и критериям оценивания).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Примечание: При подсчете слов в сочинении учитываются как самостоятельные, так и служебные части речи. Подсчитывается любая последовательность слов, написанных без пробела (например, «всё-таки» - одно слово, «всё же» – два слова). Инициалы с фамилией считаются одним словом (например, «М.Ю. Лермонтов» – одно слово). Любые другие символы, в частности цифры, при подсчёте не учитываются (например, «5 лет» – одно слово, «пять лет» – два слова).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065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89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Требование № 2. «Самостоятельность написания итогового сочинения»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677160" y="1856520"/>
            <a:ext cx="8596080" cy="418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Итоговое сочинение выполняется самостоятельно. Не допускается списывание сочинения (фрагментов сочинения) из какого-либо источника или воспроизведение по памяти чужого текста (работа другого участника, текст, опубликованный в бумажном и (или) электронном виде, и др.). Допускается прямое или косвенное цитирование с обязательной ссылкой на источник (ссылка дается в свободной форме). Объем цитирования не должен превышать объем собственного текста участника. Если сочинение признано несамостоятельным, то выставляется «незачет» за невыполнение требования № 2 и «незачет» за работу в целом (такое сочинение не проверяется по критериям оценивания). Итоговое сочинение, соответствующее установленным требованиям, оценивается по критериям: 1. «Соответствие теме»; 2. «Аргументация. Привлечение литературного материала»; 3. «Композиция и логика рассуждения»; 4. «Качество письменной речи»; 5. «Грамотность».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Критерии № 1 и № 2 являются основными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Для получения «зачета» за итоговое сочинение необходимо получить «зачет» по критериям № 1 и № 2 (выставление «незачета» по одному из этих критериев автоматически ведет к «незачету» за работу в целом), а также дополнительно «зачет» по одному из других критериев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775800" y="609480"/>
            <a:ext cx="8497440" cy="1010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Критерий № 1 «Соответствие теме»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775800" y="1482480"/>
            <a:ext cx="8497440" cy="4558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Данный критерий нацеливает на проверку содержания сочинения. Участник должен рассуждать на предложенную тему, выбрав путь ее раскрытия (например, отвечает на вопрос, поставленный в теме, или размышляет над предложенной проблемой и т.п.).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«Незачет» ставится только в случае, если сочинение не соответствует теме, в нем нет ответа на вопрос, поставленный в теме, или в сочинении не прослеживается конкретной цели высказывания. Во всех остальных случаях выставляется «зачет».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7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Критерий № 2 «Аргументация. Привлечение литературного материала»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77160" y="1801080"/>
            <a:ext cx="8596080" cy="423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7000"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Данный критерий нацеливает на проверку умения строить рассуждение, доказывать свою позицию, формулируя аргументы и подкрепляя их примерами из опубликованных литературных произведений. Можно привлекать произведения устного народного творчества (за исключением малых жанров), художественную, документальную, мемуарную, публицистическую, научную и научно-популярную литературу (в том числе философскую, психологическую, литературоведческую, искусствоведческую), дневники, очерки, литературную критику и другие произведения отечественной и мировой литературы (достаточно опоры на один текст). 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«Незачет» ставится при условии, если сочинение не содержит аргументации, написано без опоры на литературный материал, или в нем существенно искажено содержание выбранного текста, или литературный материал лишь упоминается в работе (аргументы примерами не подкрепляются). Во всех остальных случаях выставляется «зачет».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Критерий № 3 «Композиция и логика рассуждения»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Данный критерий нацеливает на проверку умения логично выстраивать рассуждение на предложенную тему. Участник должен выдерживать соотношение между тезисом и доказательствами. 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«Незачет» ставится при условии, если грубые логические нарушения мешают пониманию смысла сказанного или отсутствует тезисно-доказательная часть. Во всех остальных случаях выставляется «зачет».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Критерий № 4 «Качество письменной речи»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Данный критерий нацеливает на проверку речевого оформления текста сочинения. Участник должен точно выражать мысли, используя разнообразную лексику и различные грамматические конструкции, при необходимости уместно употреблять термины. 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«Незачет» ставится при условии, если низкое качество речи (в том числе речевые ошибки) существенно затрудняет понимание смысла сочинения. Во всех остальных случаях выставляется «зачет». 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Критерий № 5 «Грамотность»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Данный критерий позволяет оценить грамотность выпускника. 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«Незачет» ставится при условии, если на 100 слов в среднем приходится в сумме более пяти ошибок: грамматических, орфографических, пунктуационных.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Примечание: Если на 100 слов приходится в сумме более пяти ошибок, то на 20 слов - одна ошибка. Общее количество слов в конкретном сочинении делится на 20. Полученное число округляется. Например, в работе 370 слов. При делении на 20 получается 18,5. Округляем до 19. Участник итогового сочинения (изложения) может получить "зачет" по Критерию № 5 при 19 ошибках. При 20 ошибках выставляется "незачет".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На оценку сочинения по Критерию № 5 распространяются положения о негрубых, повторяющихся и однотипных ошибках. При подсчете ошибок негрубые ошибки не учитываются.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ЧТО ИЗМЕНИЛОСЬ?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514440" indent="-5144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AutoNum type="arabicPeriod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Комплекты тем итогового сочинения с 2022/23 учебного года формируются из закрытого банк тем итогового сочинения. Он включает более полутора тысяч тем сочинений прошлых лет. </a:t>
            </a:r>
            <a:endParaRPr b="0" lang="ru-RU" sz="18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AutoNum type="arabicPeriod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Выделено три раздела и несколько подразделов: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Раздел 1. Духовно-нравственные ориентиры в жизни человека.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Раздел 2. Семья, общество, Отечество в жизни человека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Раздел 3. Природа и культура в жизни человека 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Итоговое сочинение для лиц с ОВЗ, детей-инвалидов и инвалидов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может по их желанию и при наличии соответствующих медицинских показаний проводиться в устной форме. Оценивание итогового сочинения указанной категории участников итогового сочинения проводится по двум установленным требованиям «Объем итогового сочинения» и «Самостоятельность написания итогового сочинения». Итоговое сочинение, соответствующее установленным требованиям, оценивается по критериям. Для получения «зачета» за итоговое сочинение необходимо получить «зачет» по критериям № 1 и № 2, а также дополнительно «зачет» по одному из критериев № 3 или № 4. Итоговое сочинение в устной форме по критерию № 5 не проверяется.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>
                    <a:lumMod val="75000"/>
                    <a:lumOff val="25000"/>
                  </a:schemeClr>
                </a:solidFill>
                <a:latin typeface="Trebuchet MS"/>
              </a:rPr>
              <a:t>Итоговое изложение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Раздел 1. Нравственные ценности (включены тексты о добре, счастье, любви, правде, дружбе, милосердии, творчестве; в текстах поднимаются вопросы, связанные с духовными ценностями, нравственным выбором человека, межличностными отношениями).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Раздел 2. Мир природы (включены тексты о красоте окружающего мира, поведении животных, их дружбе с человеком; тексты побуждают задуматься об экологических проблемах, жизненных уроках, которые природа преподает человеку).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Раздел 3. События истории  (включены страницы биографий выдающихся деятелей культуры, науки и техники, а также тексты, позволяющие вспомнить важные события отечественной истории мирного и военного времени, подвиги на фронте и в тылу).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Требование № 1. «Объем итогового изложения»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4000"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Рекомендуемое количество слов – 200. Максимальное количество слов в изложении не устанавливается: участник должен исходить из содержания исходного текста. Если в изложении менее 150 слов (в подсчет включаются все слова, в том числе служебные), то выставляется «незачет» за невыполнение требования № 1 и «незачет» за работу в целом (такое итоговое изложение не проверяется по требованию № 2 «Самостоятельность написания итогового изложения» и критериям оценивания).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Примечание: При подсчете слов в изложении учитываются как самостоятельные, так и служебные части речи. Подсчитывается любая последовательность слов, написанных без пробела (например, «всё-таки» – одно слово, «всё же» – два слова). Инициалы с фамилией считаются одним словом (например, «М.Ю. Лермонтов» – одно слово). Любые другие символы, в частности цифры, при подсчёте не учитываются (например, «5 лет» – одно слово, «пять лет» – два слова).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Требование № 2. «Самостоятельность написания итогового изложения»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8000"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Итоговое изложение выполняется самостоятельно. Не допускается списывание изложения из какого-либо источника (работа другого участника, исходный текст и др.). Если изложение признано несамостоятельным, то выставляется «незачет» за невыполнение требования № 2 и «незачет» за работу в целом (такое изложение не проверяется по критериям оценивания). Итоговое изложение (подробное), соответствующее установленным требованиям, оценивается по критериям: 1. «Содержание изложения»; 2. «Логичность изложения»; 3. «Использование элементов стиля исходного текста»; 4. «Качество письменной речи»; 5. «Грамотность». Критерии № 1 и № 2 являются основными. Для получения «зачета» за итоговое изложение необходимо получить «зачет» по критериям № 1 и № 2 (выставление «незачета» по одному из этих критериев автоматически ведет к «незачету» за работу в целом), а также дополнительно «зачет» по одному из других критериев.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Критерий № 1 «Содержание изложения»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Проверяется умение участника передать содержание исходного текста. «Незачет» ставится при условии, если участник существенно исказил содержание исходного текста или не передал его содержания. Во всех остальных случаях выставляется «зачет».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Критерий № 2 «Логичность изложения»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Проверяется умение участника логично, последовательно излагать содержание исходного текста, избегать неоправданных повторов и нарушений последовательности внутри смысловых частей изложения. «Незачет» ставится при условии, если грубые логические нарушения мешают пониманию смысла изложенного. Во всех остальных случаях выставляется «зачет».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Критерий № 3 «Использование элементов стиля исходного текста»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Проверяется умение участника сохранить в изложении отдельные элементы стиля исходного текста. 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«Незачет» ставится при условии, если в изложении полностью отсутствуют элементы стиля исходного текста. Во всех остальных случаях выставляется «зачет».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Критерий № 4 «Качество письменной речи»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Проверяется умение участника выражать мысли, используя разнообразную лексику и различные речевые конструкции. 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«Незачет» ставится при условии, если низкое качество речи (в том числе грубые речевые ошибки) существенно затрудняет понимание смысла изложения. Во всех остальных случаях выставляется «зачет»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Критерий № 5 «Грамотность»5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Проверяется грамотность участника. «Незачет» ставится при условии, если на 100 слов в среднем приходится в сумме более десяти ошибок: грамматических, орфографических, пунктуационных.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Примечание: На оценку изложения по критерию № 5 распространяется положение о негрубых, повторяющихся и однотипных ошибках. При подсчете ошибок негрубые ошибки не учитываются. При оценке грамотности следует учитывать специфику письменной речи глухих и слабослышащих обучающихся, проявляющуюся в «аграмматизмах», которые должны рассматриваться как однотипные ошибки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СТРУКТУРА ЗАКРЫТОГО БАНКА ТЕМ ИТОГОВОГО СОЧИНЕНИЯ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В каждый комплект тем итогового сочинения будут включены по две темы из каждого раздела банка: 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Темы 1, 2 «Духовно-нравственные ориентиры в жизни человека». 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Темы 3, 4 «Семья, общество, Отечество в жизни человека».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•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Темы 5, 6 «Природа и культура в жизни человека». 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982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80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КОММЕНТАРИИ К РАЗДЕЛАМ ЗАКРЫТОГО БАНКА ТЕМ ИТОГОВОГО СОЧИНЕНИЯ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568080" y="1842480"/>
            <a:ext cx="8705160" cy="4197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Раздел 1. Духовно-нравственные ориентиры в жизни человека Темы этого раздела: 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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связаны с вопросами, которые человек задаёт себе сам, в том числе в ситуации нравственного выбора; 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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нацеливают на рассуждение о нравственных идеалах и моральных нормах, сиюминутном и вечном, добре и зле, о свободе и ответственности; </a:t>
            </a:r>
            <a:endParaRPr b="0" lang="ru-R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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касаются размышлений о смысле жизни, гуманном и антигуманном поступках, их мотивах, причинах внутреннего разлада и об угрызениях совести;  позволяют задуматься об образе жизни человека, о выборе им жизненного пути, значимой цели и средствах её достижения, любви и дружбе;  побуждают к самоанализу, осмыслению опыта других людей (или поступков литературных героев), стремящихся понять себя. 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РАЗДЕЛ 1 Духовно-нравственные ориентиры в жизни человека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1.1. Внутренний мир человека и его личностные качества.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1.2.  Отношение человека к другому человеку (окружению), нравственные идеалы и выбор между добром и злом.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1.3. Познание человеком самого себя.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1.4. Свобода человека и ее ограничения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024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84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КОММЕНТАРИИ К РАЗДЕЛАМ ЗАКРЫТОГО БАНКА ТЕМ ИТОГОВОГО СОЧИНЕНИЯ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677160" y="1634760"/>
            <a:ext cx="8596080" cy="4405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6000"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Раздел 2. Семья, общество, Отечество в жизни человека Темы этого раздела: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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связаны со взглядом на человека как представителя семьи, социума, народа, поколения, эпохи;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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нацеливают на размышление о семейных и общественных ценностях, традициях и обычаях, межличностных отношениях и влиянии среды на человека;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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касаются вопросов исторического времени, гражданских идеалов, важности сохранения исторической памяти, роли личности в истории;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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позволяют задуматься о славе и бесславии, личном и общественном, своём вкладе в общественный прогресс;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 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побуждают рассуждать об образовании и о воспитании, споре поколений и об общественном благополучии, о народном подвиге и направлениях развития общества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РАЗДЕЛ 2 Семья, общество, Отечество в жизни человека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2.1. Семья, род; семейные ценности и традиции.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2.2. Человек и общество.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2.3. Родина, государство, гражданская позиция человека. 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90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72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КОММЕНТАРИИ К РАЗДЕЛАМ ЗАКРЫТОГО БАНКА ТЕМ ИТОГОВОГО СОЧИНЕНИЯ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677160" y="1759680"/>
            <a:ext cx="8596080" cy="4281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8000"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Раздел 3. Природа и культура в жизни человека Темы этого раздела: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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связаны с философскими, социальными, этическими, эстетическими проблемами, вопросами экологии;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 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нацеливают на рассуждение об искусстве и науке, о феномене таланта, ценности художественного творчества и научного поиска, о собственных предпочтениях или интересах в области искусства и науки;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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касаются миссии художника и ответственности человека науки, значения великих творений искусства и научных открытий (в том числе в связи с юбилейными датами);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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позволяют осмысливать роль культуры в жизни человека, важность исторической памяти, сохранения традиционных ценностей;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 </a:t>
            </a: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побуждают задуматься о взаимодействии человека и природы, направлениях развития культуры, влиянии искусства и новых технологий на человека. 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3600" spc="-1" strike="noStrike">
                <a:solidFill>
                  <a:schemeClr val="accent1"/>
                </a:solidFill>
                <a:latin typeface="Trebuchet MS"/>
              </a:rPr>
              <a:t>РАЗДЕЛ 3 Природа и культура в жизни человека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3.1. Природа и человек.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3.2. Наука и человек. </a:t>
            </a:r>
            <a:endParaRPr b="0" lang="ru-RU" sz="1800" spc="-1" strike="noStrike"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404040"/>
                </a:solidFill>
                <a:latin typeface="Trebuchet MS"/>
              </a:rPr>
              <a:t>3.3. Искусство и человек. 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321</TotalTime>
  <Application>LibreOffice/7.4.1.2$Windows_X86_64 LibreOffice_project/3c58a8f3a960df8bc8fd77b461821e42c061c5f0</Application>
  <AppVersion>15.0000</AppVersion>
  <Words>2419</Words>
  <Paragraphs>103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2022-11-09T20:48:48Z</dcterms:created>
  <dc:creator>erdnyadordzhiev@yandex.ru</dc:creator>
  <dc:description/>
  <dc:language>ru-RU</dc:language>
  <cp:lastModifiedBy/>
  <dcterms:modified xsi:type="dcterms:W3CDTF">2022-11-29T12:25:00Z</dcterms:modified>
  <cp:revision>15</cp:revision>
  <dc:subject/>
  <dc:title>ИТОГОВОЕ СОЧИНЕНИЕ-2023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28</vt:i4>
  </property>
</Properties>
</file>