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24"/>
  </p:notesMasterIdLst>
  <p:sldIdLst>
    <p:sldId id="417" r:id="rId2"/>
    <p:sldId id="431" r:id="rId3"/>
    <p:sldId id="446" r:id="rId4"/>
    <p:sldId id="447" r:id="rId5"/>
    <p:sldId id="427" r:id="rId6"/>
    <p:sldId id="421" r:id="rId7"/>
    <p:sldId id="428" r:id="rId8"/>
    <p:sldId id="448" r:id="rId9"/>
    <p:sldId id="429" r:id="rId10"/>
    <p:sldId id="434" r:id="rId11"/>
    <p:sldId id="435" r:id="rId12"/>
    <p:sldId id="449" r:id="rId13"/>
    <p:sldId id="450" r:id="rId14"/>
    <p:sldId id="452" r:id="rId15"/>
    <p:sldId id="436" r:id="rId16"/>
    <p:sldId id="437" r:id="rId17"/>
    <p:sldId id="451" r:id="rId18"/>
    <p:sldId id="438" r:id="rId19"/>
    <p:sldId id="439" r:id="rId20"/>
    <p:sldId id="453" r:id="rId21"/>
    <p:sldId id="454" r:id="rId22"/>
    <p:sldId id="444" r:id="rId23"/>
  </p:sldIdLst>
  <p:sldSz cx="12192000" cy="6858000"/>
  <p:notesSz cx="6670675" cy="9929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A5BBE"/>
    <a:srgbClr val="074187"/>
    <a:srgbClr val="AED8F4"/>
    <a:srgbClr val="FF0000"/>
    <a:srgbClr val="C24684"/>
    <a:srgbClr val="99CDF1"/>
    <a:srgbClr val="842C58"/>
    <a:srgbClr val="993366"/>
    <a:srgbClr val="BC3E7D"/>
    <a:srgbClr val="9E34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558" y="-8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0163" y="744538"/>
            <a:ext cx="6594475" cy="3709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716463"/>
            <a:ext cx="4876800" cy="4456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4513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779838" y="9434513"/>
            <a:ext cx="2874962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sktop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4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052" y="2201403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«Методические рекомендации по организации и проведению итогового сочинения (изложения) в 2022/2023 учебном году»</a:t>
            </a:r>
          </a:p>
        </p:txBody>
      </p:sp>
      <p:pic>
        <p:nvPicPr>
          <p:cNvPr id="7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 rot="342120">
            <a:off x="5455088" y="358530"/>
            <a:ext cx="44538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979">
            <a:off x="8503960" y="0"/>
            <a:ext cx="1342132" cy="71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6740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0719" y="404664"/>
            <a:ext cx="9393833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написанию итогового сочинения (изложения):</a:t>
            </a:r>
          </a:p>
          <a:p>
            <a:endPara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346075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XI (XII) классов, экстерны, получившие неудовлетворительный результат («незачет»);</a:t>
            </a:r>
          </a:p>
          <a:p>
            <a:pPr marL="95250" indent="346075" algn="just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346075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XI (XII) классов, экстерны, удаленные за нарушение Порядка проведения;</a:t>
            </a:r>
          </a:p>
          <a:p>
            <a:pPr marL="95250" indent="346075" algn="just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346075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итоговое сочинение (изложение) по уважительным причинам (болезнь или иные обстоятельства), подтвержденным документально;</a:t>
            </a:r>
          </a:p>
          <a:p>
            <a:pPr marL="95250" indent="346075" algn="just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346075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написание итогового сочинения (изложения) по уважительным причинам (болезнь или иные обстоятельства), подтвержденным документально.</a:t>
            </a:r>
          </a:p>
        </p:txBody>
      </p:sp>
    </p:spTree>
    <p:extLst>
      <p:ext uri="{BB962C8B-B14F-4D97-AF65-F5344CB8AC3E}">
        <p14:creationId xmlns=""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6242" y="1628507"/>
            <a:ext cx="936103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0000"/>
                </a:solidFill>
              </a:rPr>
              <a:t>Важно!</a:t>
            </a:r>
            <a:r>
              <a:rPr lang="ru-RU" sz="3200" dirty="0"/>
              <a:t> </a:t>
            </a:r>
          </a:p>
          <a:p>
            <a:pPr indent="441325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indent="361950" algn="just"/>
            <a:r>
              <a:rPr lang="ru-RU" sz="2800" b="1" dirty="0">
                <a:solidFill>
                  <a:srgbClr val="FF0000"/>
                </a:solidFill>
              </a:rPr>
              <a:t>Копирование бланков итогового сочинения </a:t>
            </a:r>
            <a:r>
              <a:rPr lang="ru-RU" sz="2800" b="1" dirty="0">
                <a:solidFill>
                  <a:srgbClr val="074187"/>
                </a:solidFill>
              </a:rPr>
              <a:t>(изложения) при нехватке распечатанных бланков итогового сочинения (изложения) в местах проведения итогового сочинения (изложения) </a:t>
            </a:r>
            <a:r>
              <a:rPr lang="ru-RU" sz="2800" b="1" dirty="0">
                <a:solidFill>
                  <a:srgbClr val="FF0000"/>
                </a:solidFill>
              </a:rPr>
              <a:t>запрещено</a:t>
            </a:r>
            <a:r>
              <a:rPr lang="ru-RU" sz="2800" b="1" dirty="0">
                <a:solidFill>
                  <a:srgbClr val="074187"/>
                </a:solidFill>
              </a:rPr>
              <a:t>, так как все бланки имеют уникальный код работы и распечатываются посредством специализированного программного обеспечения.</a:t>
            </a:r>
            <a:endParaRPr lang="ru-RU" sz="2800" b="1" dirty="0">
              <a:solidFill>
                <a:srgbClr val="07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036453" y="548680"/>
            <a:ext cx="10153128" cy="23385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тем итогового сочинения за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проведения итогового сочинения по местному времени размещаются на портале по адресу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topic.rustest.ru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ссылка на данный ресурс также размещается на официальном сайте ФГБУ «ФЦТ» (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rustest.ru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AutoShape 4" descr="https://samburgint.ru/images/doks/egaigia/2021-2022/fc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1\Desktop\lAJ9DtMJh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02" y="3068960"/>
            <a:ext cx="4489244" cy="36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0915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263352" y="188640"/>
            <a:ext cx="11665296" cy="1296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лиц привлекаемых к проведению итогового сочинения (изложения)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63352" y="1700808"/>
            <a:ext cx="11665296" cy="4896544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руководитель образовательной организации или уполномоченное им лицо;</a:t>
            </a:r>
          </a:p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член комиссии - технический специалист;</a:t>
            </a:r>
          </a:p>
          <a:p>
            <a:pPr algn="just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члены комиссии, участвующие в организации  проведения итогового сочинения (изложения);</a:t>
            </a:r>
          </a:p>
          <a:p>
            <a:pPr algn="just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члены комиссии дежурные, контролирующие соблюдение порядка проведения сочинения (изложения) вне кабинетов;</a:t>
            </a:r>
          </a:p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медицинские работники, ассистенты. </a:t>
            </a:r>
          </a:p>
        </p:txBody>
      </p:sp>
    </p:spTree>
    <p:extLst>
      <p:ext uri="{BB962C8B-B14F-4D97-AF65-F5344CB8AC3E}">
        <p14:creationId xmlns="" xmlns:p14="http://schemas.microsoft.com/office/powerpoint/2010/main" val="666432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7528" y="404664"/>
            <a:ext cx="10153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A5BBE"/>
                </a:solidFill>
                <a:latin typeface="Segoe UI Semibold" panose="020B0702040204020203" pitchFamily="34" charset="0"/>
              </a:rPr>
              <a:t>Члены комиссии по проведению итогового сочинения (изложения) выдают участникам итогового сочинения (изложения): </a:t>
            </a:r>
            <a:endParaRPr lang="ru-RU" sz="3600" b="1" dirty="0">
              <a:solidFill>
                <a:srgbClr val="0A5BBE"/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0719" y="2690336"/>
            <a:ext cx="91778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бланки регистрации, бланки записи;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листы бумаги для черновиков;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орфографические словари (для участников сочинения);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орфографические и толковые словари (для участников итогового изложения);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инструкции для участников итогового сочинения (изложения).</a:t>
            </a:r>
          </a:p>
        </p:txBody>
      </p:sp>
    </p:spTree>
    <p:extLst>
      <p:ext uri="{BB962C8B-B14F-4D97-AF65-F5344CB8AC3E}">
        <p14:creationId xmlns="" xmlns:p14="http://schemas.microsoft.com/office/powerpoint/2010/main" val="3087295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56595" y="949417"/>
            <a:ext cx="99840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Вход участников итогового сочинения (изложения) в места проведения начинается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с 9.00 ч.</a:t>
            </a:r>
          </a:p>
        </p:txBody>
      </p:sp>
      <p:sp>
        <p:nvSpPr>
          <p:cNvPr id="3" name="Рамка 2"/>
          <p:cNvSpPr/>
          <p:nvPr/>
        </p:nvSpPr>
        <p:spPr>
          <a:xfrm>
            <a:off x="1847527" y="836711"/>
            <a:ext cx="9577065" cy="1872209"/>
          </a:xfrm>
          <a:prstGeom prst="frame">
            <a:avLst/>
          </a:prstGeom>
          <a:solidFill>
            <a:schemeClr val="tx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3632" y="378904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Начало итогового сочинения (изложения) в 10.00 ч.</a:t>
            </a:r>
          </a:p>
        </p:txBody>
      </p:sp>
      <p:sp>
        <p:nvSpPr>
          <p:cNvPr id="8" name="Рамка 7"/>
          <p:cNvSpPr/>
          <p:nvPr/>
        </p:nvSpPr>
        <p:spPr>
          <a:xfrm>
            <a:off x="2567608" y="3645024"/>
            <a:ext cx="7344816" cy="1728192"/>
          </a:xfrm>
          <a:prstGeom prst="fram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7808" y="3212976"/>
            <a:ext cx="4248472" cy="3152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5560" y="332656"/>
            <a:ext cx="943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67608" y="332656"/>
            <a:ext cx="71827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Участники</a:t>
            </a:r>
            <a:r>
              <a:rPr lang="ru-RU" sz="44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4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рассаживаются в произвольном порядке (по одному человеку за рабочий стол)</a:t>
            </a:r>
            <a:endParaRPr lang="ru-RU" sz="4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85080" y="539267"/>
            <a:ext cx="11834707" cy="3447415"/>
            <a:chOff x="115823" y="1403603"/>
            <a:chExt cx="8876030" cy="3447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" y="1403603"/>
              <a:ext cx="8869680" cy="29474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3" y="2197607"/>
              <a:ext cx="1164336" cy="26532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148" y="2197607"/>
              <a:ext cx="1696212" cy="26532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4347" y="2197607"/>
              <a:ext cx="2170176" cy="26532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8512" y="2197607"/>
              <a:ext cx="1601724" cy="26532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4223" y="2197607"/>
              <a:ext cx="1434083" cy="26532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2295" y="2197607"/>
              <a:ext cx="1289303" cy="265328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15550" y="756898"/>
            <a:ext cx="1097703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</a:t>
            </a:r>
            <a:r>
              <a:rPr sz="32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процедуры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имеет</a:t>
            </a:r>
            <a:r>
              <a:rPr sz="3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право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иметь на</a:t>
            </a: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рабочем</a:t>
            </a: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месте</a:t>
            </a:r>
            <a:endParaRPr sz="3200" b="1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8084" y="1868042"/>
            <a:ext cx="11574780" cy="1873250"/>
            <a:chOff x="214883" y="2500883"/>
            <a:chExt cx="8681085" cy="187325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883" y="2929127"/>
              <a:ext cx="856488" cy="13395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73806" y="2810344"/>
              <a:ext cx="1068768" cy="14731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68167" y="2804667"/>
              <a:ext cx="1080135" cy="1484630"/>
            </a:xfrm>
            <a:custGeom>
              <a:avLst/>
              <a:gdLst/>
              <a:ahLst/>
              <a:cxnLst/>
              <a:rect l="l" t="t" r="r" b="b"/>
              <a:pathLst>
                <a:path w="1080135" h="1484629">
                  <a:moveTo>
                    <a:pt x="0" y="166878"/>
                  </a:moveTo>
                  <a:lnTo>
                    <a:pt x="807973" y="0"/>
                  </a:lnTo>
                  <a:lnTo>
                    <a:pt x="1080008" y="1317625"/>
                  </a:lnTo>
                  <a:lnTo>
                    <a:pt x="271906" y="1484376"/>
                  </a:lnTo>
                  <a:lnTo>
                    <a:pt x="0" y="16687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4468" y="2857499"/>
              <a:ext cx="827532" cy="13563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39895" y="2852927"/>
              <a:ext cx="836930" cy="1365885"/>
            </a:xfrm>
            <a:custGeom>
              <a:avLst/>
              <a:gdLst/>
              <a:ahLst/>
              <a:cxnLst/>
              <a:rect l="l" t="t" r="r" b="b"/>
              <a:pathLst>
                <a:path w="836929" h="1365885">
                  <a:moveTo>
                    <a:pt x="0" y="1365504"/>
                  </a:moveTo>
                  <a:lnTo>
                    <a:pt x="836676" y="1365504"/>
                  </a:lnTo>
                  <a:lnTo>
                    <a:pt x="836676" y="0"/>
                  </a:lnTo>
                  <a:lnTo>
                    <a:pt x="0" y="0"/>
                  </a:lnTo>
                  <a:lnTo>
                    <a:pt x="0" y="1365504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6255" y="3142487"/>
              <a:ext cx="1356359" cy="10043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58127" y="2500883"/>
              <a:ext cx="1219200" cy="14782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58127" y="3715511"/>
              <a:ext cx="1205483" cy="6583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86115" y="3142487"/>
              <a:ext cx="1109472" cy="9296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0243" y="2714243"/>
              <a:ext cx="1143000" cy="1607819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1016" y="4221088"/>
            <a:ext cx="11842496" cy="183489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18084" y="4371631"/>
            <a:ext cx="1143855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Внимание!</a:t>
            </a:r>
            <a:r>
              <a:rPr sz="2800" b="1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Запрещено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иметь при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себе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средства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связи,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фото,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аудио,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видеоаппаратуру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иные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средства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хранения и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передачи </a:t>
            </a:r>
            <a:r>
              <a:rPr sz="28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информации,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справочные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литературные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материалы,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письменные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заметки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139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7528" y="404664"/>
            <a:ext cx="90730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минут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окончания итогового сочинения (изложения) члены комиссии по проведению итогового сочинения (изложения) сообщают участникам итогового сочинения (изложения) о скором завершении написания итогового сочинения (изложения) и о необходимости перенести написанные сочинения (изложения) из листов бумаги для черновиков в бланки записи (в том числе в дополнительные бланки записи).</a:t>
            </a:r>
          </a:p>
        </p:txBody>
      </p:sp>
    </p:spTree>
    <p:extLst>
      <p:ext uri="{BB962C8B-B14F-4D97-AF65-F5344CB8AC3E}">
        <p14:creationId xmlns=""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5520" y="1556792"/>
            <a:ext cx="92890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Ознакомление обучающихся, выпускников прошлых лет с результатами итогового сочинение (изложения) необходимо обеспечить не позднее:</a:t>
            </a:r>
          </a:p>
          <a:p>
            <a:pPr algn="just"/>
            <a:endParaRPr lang="ru-RU" b="1" dirty="0">
              <a:solidFill>
                <a:schemeClr val="bg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21 декабря 2022г.;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15 февраля 2023г.;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15 мая 2023г.</a:t>
            </a:r>
          </a:p>
        </p:txBody>
      </p:sp>
    </p:spTree>
    <p:extLst>
      <p:ext uri="{BB962C8B-B14F-4D97-AF65-F5344CB8AC3E}">
        <p14:creationId xmlns=""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3837" y="0"/>
            <a:ext cx="10679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Нормативные документы, регламентирующие проведения итогового сочинения (изложения)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9497" y="848923"/>
            <a:ext cx="1031340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360363" algn="just">
              <a:buFont typeface="Wingdings" panose="05000000000000000000" pitchFamily="2" charset="2"/>
              <a:buChar char="q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Российской Федерации и Федеральной службой по надзору в сфере образования и науки от 07.11.2018 года № 190/1512 (зарегистрирован в Минюсте РФ от 10.12.2018 года, рег.№52952);</a:t>
            </a:r>
          </a:p>
          <a:p>
            <a:pPr marL="1588" indent="360363" algn="just">
              <a:buFont typeface="Wingdings" panose="05000000000000000000" pitchFamily="2" charset="2"/>
              <a:buChar char="q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Федеральной службы по надзору в сфере образования и науки от 18.10.2022  №10-744 «О графике внесения сведений в ФИС и РИС на 2022-2023 учебный год»;</a:t>
            </a:r>
          </a:p>
          <a:p>
            <a:pPr marL="1588" indent="360363" algn="just">
              <a:buFont typeface="Wingdings" panose="05000000000000000000" pitchFamily="2" charset="2"/>
              <a:buChar char="q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Республики Калмыкия от 07.11.2019 года №1553 «Об утверждении Порядка организации и проведения итогового сочинения (изложения) в выпускных классах организаций, реализующих образовательные программы среднего общего образования на территории Республики Калмыкия»;</a:t>
            </a:r>
          </a:p>
          <a:p>
            <a:pPr marL="1588" indent="360363" algn="just">
              <a:buFont typeface="Wingdings" panose="05000000000000000000" pitchFamily="2" charset="2"/>
              <a:buChar char="q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Республики Калмыкия от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1.202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и проведении итогового сочинения (изложения) на территории Республики Калмыкия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2023г»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360363" algn="just">
              <a:buFont typeface="Wingdings" panose="05000000000000000000" pitchFamily="2" charset="2"/>
              <a:buChar char="q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и проведению итогового сочинения (изложения) в 2022-2023 учебном году (приложение к письму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28.10.2022 №04-411.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3968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24F481-724D-46CC-B182-DFAE69ECD969}"/>
              </a:ext>
            </a:extLst>
          </p:cNvPr>
          <p:cNvSpPr txBox="1"/>
          <p:nvPr/>
        </p:nvSpPr>
        <p:spPr>
          <a:xfrm>
            <a:off x="1670719" y="496787"/>
            <a:ext cx="9289032" cy="5864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83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пункт 2.5. «Ознакомление с результатами итогового сочинения (изложения), срок действия итогового сочинения и предоставление итогового сочинения в образовательные организации высшего образования в качестве индивидуального достижения», так исключены:</a:t>
            </a:r>
            <a:endParaRPr lang="ru-RU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83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подпункт 2.5.3.</a:t>
            </a:r>
            <a:endParaRPr lang="ru-RU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83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«Итоговое сочинение в случае предоставления его при обучении по программам бакалавриата и программам специалитета действительно в течение четырех лет, следующих за годом написания такого сочинения»;</a:t>
            </a:r>
            <a:endParaRPr lang="ru-RU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83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абзац 2 подпункта 2.5.4.</a:t>
            </a:r>
            <a:endParaRPr lang="ru-RU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83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«Лица, перечисленные в подпункте 2.1.2. настоящих Методических рекомендаций изъявившие желание повторно участвовать в написании итогового сочинения, вправе предоставить в образовательные организации высшего образования итоговое сочинение только текущего года, при этом итоговое сочинение прошлого года аннулируется». 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869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8099" t="13889" r="21744" b="11111"/>
          <a:stretch>
            <a:fillRect/>
          </a:stretch>
        </p:blipFill>
        <p:spPr bwMode="auto">
          <a:xfrm>
            <a:off x="1809720" y="285728"/>
            <a:ext cx="10144196" cy="656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20502591">
            <a:off x="517016" y="1569577"/>
            <a:ext cx="145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coko08.ru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Раздел ГИА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869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4"/>
          <p:cNvSpPr txBox="1"/>
          <p:nvPr/>
        </p:nvSpPr>
        <p:spPr>
          <a:xfrm>
            <a:off x="1199456" y="2648138"/>
            <a:ext cx="3744416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Контактная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информация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5519936" y="1787931"/>
            <a:ext cx="802964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САЙТ</a:t>
            </a:r>
            <a:r>
              <a:rPr sz="3200" b="1" dirty="0">
                <a:solidFill>
                  <a:srgbClr val="002060"/>
                </a:solidFill>
                <a:latin typeface="ICSILK+Evolventa Bold"/>
                <a:cs typeface="ICSILK+Evolventa Bold"/>
              </a:rPr>
              <a:t>:</a:t>
            </a:r>
            <a:r>
              <a:rPr lang="ru-RU" sz="3200" b="1" dirty="0">
                <a:solidFill>
                  <a:srgbClr val="002060"/>
                </a:solidFill>
                <a:latin typeface="ICSILK+Evolventa Bold"/>
                <a:cs typeface="ICSILK+Evolventa Bold"/>
              </a:rPr>
              <a:t> </a:t>
            </a: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ЭЛ.ПОЧТА:</a:t>
            </a:r>
          </a:p>
        </p:txBody>
      </p:sp>
      <p:sp>
        <p:nvSpPr>
          <p:cNvPr id="9" name="object 5"/>
          <p:cNvSpPr txBox="1"/>
          <p:nvPr/>
        </p:nvSpPr>
        <p:spPr>
          <a:xfrm>
            <a:off x="5480768" y="3255000"/>
            <a:ext cx="800721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ТЕЛ: 8(84722)39090</a:t>
            </a:r>
          </a:p>
        </p:txBody>
      </p:sp>
    </p:spTree>
    <p:extLst>
      <p:ext uri="{BB962C8B-B14F-4D97-AF65-F5344CB8AC3E}">
        <p14:creationId xmlns="" xmlns:p14="http://schemas.microsoft.com/office/powerpoint/2010/main" val="1275874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67608" y="260647"/>
            <a:ext cx="7661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закрытого банка тем итогового сочинения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5600779"/>
              </p:ext>
            </p:extLst>
          </p:nvPr>
        </p:nvGraphicFramePr>
        <p:xfrm>
          <a:off x="335360" y="836712"/>
          <a:ext cx="11593288" cy="58326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07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853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0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2189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</a:t>
                      </a:r>
                      <a:r>
                        <a:rPr lang="ru-RU" sz="20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spc="-15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522">
                <a:tc>
                  <a:txBody>
                    <a:bodyPr/>
                    <a:lstStyle/>
                    <a:p>
                      <a:pPr marL="67945" algn="l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2120" algn="l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Духовно-нравственные</a:t>
                      </a:r>
                      <a:r>
                        <a:rPr lang="ru-RU" sz="2000" b="1" spc="-3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ориентиры</a:t>
                      </a:r>
                      <a:r>
                        <a:rPr lang="ru-RU" sz="2000" b="1" spc="-2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2000" b="1" spc="-1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жизни</a:t>
                      </a:r>
                      <a:r>
                        <a:rPr lang="ru-RU" sz="2000" b="1" spc="-3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205">
                <a:tc>
                  <a:txBody>
                    <a:bodyPr/>
                    <a:lstStyle/>
                    <a:p>
                      <a:pPr marL="6794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Внутренний</a:t>
                      </a:r>
                      <a:r>
                        <a:rPr lang="ru-RU" sz="2000" b="1" spc="-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</a:t>
                      </a:r>
                      <a:r>
                        <a:rPr lang="ru-RU" sz="2000" b="1" spc="-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человека</a:t>
                      </a:r>
                      <a:r>
                        <a:rPr lang="ru-RU" sz="2000" b="1" spc="-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2000" b="1" spc="-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его</a:t>
                      </a:r>
                      <a:r>
                        <a:rPr lang="ru-RU" sz="2000" b="1" spc="-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личностные</a:t>
                      </a:r>
                      <a:r>
                        <a:rPr lang="ru-RU" sz="2000" b="1" spc="-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1382">
                <a:tc>
                  <a:txBody>
                    <a:bodyPr/>
                    <a:lstStyle/>
                    <a:p>
                      <a:pPr marL="67945" algn="l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</a:t>
                      </a:r>
                      <a:r>
                        <a:rPr lang="ru-RU" sz="2000" b="1" spc="-1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человека</a:t>
                      </a:r>
                      <a:r>
                        <a:rPr lang="ru-RU" sz="2000" b="1" spc="-1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2000" b="1" spc="-2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другому</a:t>
                      </a:r>
                      <a:r>
                        <a:rPr lang="ru-RU" sz="2000" b="1" spc="-3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человеку</a:t>
                      </a:r>
                      <a:r>
                        <a:rPr lang="ru-RU" sz="2000" b="1" spc="-3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(окружению),</a:t>
                      </a:r>
                      <a:r>
                        <a:rPr lang="ru-RU" sz="2000" b="1" spc="-2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нравственные</a:t>
                      </a:r>
                      <a:r>
                        <a:rPr lang="ru-RU" sz="2000" b="1" spc="-2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идеалы</a:t>
                      </a:r>
                      <a:r>
                        <a:rPr lang="ru-RU" sz="2000" b="1" spc="-2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выбор</a:t>
                      </a:r>
                      <a:r>
                        <a:rPr lang="ru-RU" sz="2000" b="1" spc="-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</a:t>
                      </a:r>
                      <a:r>
                        <a:rPr lang="ru-RU" sz="2000" b="1" spc="-2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добром и</a:t>
                      </a:r>
                      <a:r>
                        <a:rPr lang="ru-RU" sz="2000" b="1" spc="-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злом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205">
                <a:tc>
                  <a:txBody>
                    <a:bodyPr/>
                    <a:lstStyle/>
                    <a:p>
                      <a:pPr marL="6794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Познание</a:t>
                      </a:r>
                      <a:r>
                        <a:rPr lang="ru-RU" sz="2000" b="1" spc="-2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человеком</a:t>
                      </a:r>
                      <a:r>
                        <a:rPr lang="ru-RU" sz="2000" b="1" spc="-1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самого</a:t>
                      </a:r>
                      <a:r>
                        <a:rPr lang="ru-RU" sz="2000" b="1" spc="-2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205">
                <a:tc>
                  <a:txBody>
                    <a:bodyPr/>
                    <a:lstStyle/>
                    <a:p>
                      <a:pPr marL="6794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Свобода человека</a:t>
                      </a:r>
                      <a:r>
                        <a:rPr lang="ru-RU" sz="2000" b="1" spc="-1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2000" b="1" spc="-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ее</a:t>
                      </a:r>
                      <a:r>
                        <a:rPr lang="ru-RU" sz="2000" b="1" spc="-1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5742">
                <a:tc>
                  <a:txBody>
                    <a:bodyPr/>
                    <a:lstStyle/>
                    <a:p>
                      <a:pPr marL="67945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212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Семья,</a:t>
                      </a:r>
                      <a:r>
                        <a:rPr lang="ru-RU" sz="2000" b="1" spc="-2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общество,</a:t>
                      </a:r>
                      <a:r>
                        <a:rPr lang="ru-RU" sz="2000" b="1" spc="-1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Отечество</a:t>
                      </a:r>
                      <a:r>
                        <a:rPr lang="ru-RU" sz="2000" b="1" spc="-1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2000" b="1" spc="-1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жизни</a:t>
                      </a:r>
                      <a:r>
                        <a:rPr lang="ru-RU" sz="2000" b="1" spc="-2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8522">
                <a:tc>
                  <a:txBody>
                    <a:bodyPr/>
                    <a:lstStyle/>
                    <a:p>
                      <a:pPr marL="67945" algn="l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Семья,</a:t>
                      </a:r>
                      <a:r>
                        <a:rPr lang="ru-RU" sz="2000" b="1" spc="-2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род;</a:t>
                      </a:r>
                      <a:r>
                        <a:rPr lang="ru-RU" sz="2000" b="1" spc="-2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семейные</a:t>
                      </a:r>
                      <a:r>
                        <a:rPr lang="ru-RU" sz="2000" b="1" spc="-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ценности</a:t>
                      </a:r>
                      <a:r>
                        <a:rPr lang="ru-RU" sz="2000" b="1" spc="-2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2000" b="1" spc="-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традиции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205">
                <a:tc>
                  <a:txBody>
                    <a:bodyPr/>
                    <a:lstStyle/>
                    <a:p>
                      <a:pPr marL="6794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r>
                        <a:rPr lang="ru-RU" sz="2000" b="1" spc="-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2000" b="1" spc="-1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1205">
                <a:tc>
                  <a:txBody>
                    <a:bodyPr/>
                    <a:lstStyle/>
                    <a:p>
                      <a:pPr marL="6794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Родина,</a:t>
                      </a:r>
                      <a:r>
                        <a:rPr lang="ru-RU" sz="2000" b="1" spc="-3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государство,</a:t>
                      </a:r>
                      <a:r>
                        <a:rPr lang="ru-RU" sz="2000" b="1" spc="-2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гражданская</a:t>
                      </a:r>
                      <a:r>
                        <a:rPr lang="ru-RU" sz="2000" b="1" spc="-2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позиция</a:t>
                      </a:r>
                      <a:r>
                        <a:rPr lang="ru-RU" sz="2000" b="1" spc="-3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8522">
                <a:tc>
                  <a:txBody>
                    <a:bodyPr/>
                    <a:lstStyle/>
                    <a:p>
                      <a:pPr marL="67945" algn="l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2120" algn="l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Природа</a:t>
                      </a:r>
                      <a:r>
                        <a:rPr lang="ru-RU" sz="2000" b="1" spc="-1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2000" b="1" spc="-2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  <a:r>
                        <a:rPr lang="ru-RU" sz="2000" b="1" spc="-3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2000" b="1" spc="-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жизни</a:t>
                      </a:r>
                      <a:r>
                        <a:rPr lang="ru-RU" sz="2000" b="1" spc="-2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1205">
                <a:tc>
                  <a:txBody>
                    <a:bodyPr/>
                    <a:lstStyle/>
                    <a:p>
                      <a:pPr marL="6794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Природа</a:t>
                      </a:r>
                      <a:r>
                        <a:rPr lang="ru-RU" sz="2000" b="1" spc="-2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2000" b="1" spc="-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1205">
                <a:tc>
                  <a:txBody>
                    <a:bodyPr/>
                    <a:lstStyle/>
                    <a:p>
                      <a:pPr marL="6794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Наука</a:t>
                      </a:r>
                      <a:r>
                        <a:rPr lang="ru-RU" sz="2000" b="1" spc="-2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человек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1205">
                <a:tc>
                  <a:txBody>
                    <a:bodyPr/>
                    <a:lstStyle/>
                    <a:p>
                      <a:pPr marL="6794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Искусство</a:t>
                      </a:r>
                      <a:r>
                        <a:rPr lang="ru-RU" sz="2000" b="1" spc="-2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человек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00162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3937" y="636937"/>
            <a:ext cx="98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комплекта тем итогового сочинения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1185807"/>
              </p:ext>
            </p:extLst>
          </p:nvPr>
        </p:nvGraphicFramePr>
        <p:xfrm>
          <a:off x="299356" y="1412776"/>
          <a:ext cx="11521279" cy="4211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289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2570">
                <a:tc>
                  <a:txBody>
                    <a:bodyPr/>
                    <a:lstStyle/>
                    <a:p>
                      <a:pPr marL="13081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 т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just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Как, 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8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 понятия чес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 с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0488" indent="0" algn="ctr" defTabSz="268288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just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 вкладываете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8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</a:t>
                      </a:r>
                      <a:r>
                        <a:rPr lang="ru-RU" sz="28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ье</a:t>
                      </a:r>
                      <a:r>
                        <a:rPr lang="ru-RU" sz="28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0" indent="0" algn="ctr" defTabSz="268288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just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Семейные це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</a:t>
                      </a:r>
                      <a:r>
                        <a:rPr lang="ru-RU" sz="28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место в жизни чел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90488" indent="0" algn="ctr" defTabSz="268288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just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чѐм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мож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проявляться любовь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8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ечес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28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243840"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 ли, с 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шей</a:t>
                      </a:r>
                      <a:r>
                        <a:rPr lang="ru-RU" sz="28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точки зрения, явлен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к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льт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ига, м</a:t>
                      </a:r>
                      <a:r>
                        <a:rPr lang="ru-RU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ык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альное произведение, 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ильм,</a:t>
                      </a:r>
                      <a:r>
                        <a:rPr lang="ru-RU" sz="28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спектакль) изменить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згляды челов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 на ж</a:t>
                      </a:r>
                      <a:r>
                        <a:rPr lang="ru-RU" sz="28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знь?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just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Чему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мож</a:t>
                      </a:r>
                      <a:r>
                        <a:rPr lang="ru-RU" sz="28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нау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иться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природы?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5867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18375" y="1302631"/>
            <a:ext cx="7750486" cy="131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как условие допуска к ГИА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542411" y="4221088"/>
            <a:ext cx="7102414" cy="1512168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текущего года, экстерны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761088" y="2708296"/>
            <a:ext cx="864096" cy="136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5529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процесс 5"/>
          <p:cNvSpPr/>
          <p:nvPr/>
        </p:nvSpPr>
        <p:spPr>
          <a:xfrm>
            <a:off x="2135560" y="620688"/>
            <a:ext cx="9577064" cy="19442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результатов итогового сочинения при приеме на обучение по программам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образовательные организации высшего образования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847528" y="4077072"/>
            <a:ext cx="9289031" cy="2222602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прошлых лет, обучающиеся СПО, лица, получающие среднее общее образование в иностранных организациях, осуществляющих образовательную деятельность, лица со справкой об обучении.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492044" y="2586426"/>
            <a:ext cx="864096" cy="14906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3002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" y="4071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503712" y="185527"/>
            <a:ext cx="4732462" cy="64807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Impact" panose="020B0806030902050204" pitchFamily="34" charset="0"/>
              </a:rPr>
              <a:t>Изложение  вправе  писать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5324755"/>
              </p:ext>
            </p:extLst>
          </p:nvPr>
        </p:nvGraphicFramePr>
        <p:xfrm>
          <a:off x="22100" y="2852936"/>
          <a:ext cx="12169899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95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772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805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223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443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164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7"/>
          <p:cNvSpPr txBox="1"/>
          <p:nvPr/>
        </p:nvSpPr>
        <p:spPr>
          <a:xfrm>
            <a:off x="167905" y="3730340"/>
            <a:ext cx="1803246" cy="540532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 algn="ctr">
              <a:lnSpc>
                <a:spcPts val="1860"/>
              </a:lnSpc>
              <a:spcBef>
                <a:spcPts val="414"/>
              </a:spcBef>
            </a:pPr>
            <a:r>
              <a:rPr sz="2000" b="1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О</a:t>
            </a:r>
            <a:r>
              <a:rPr sz="2000" b="1" spc="-85" dirty="0" err="1">
                <a:solidFill>
                  <a:srgbClr val="FFFF00"/>
                </a:solidFill>
                <a:latin typeface="Times New Roman"/>
                <a:cs typeface="Times New Roman"/>
              </a:rPr>
              <a:t>б</a:t>
            </a:r>
            <a:r>
              <a:rPr sz="2000" b="1" spc="20" dirty="0" err="1">
                <a:solidFill>
                  <a:srgbClr val="FFFF00"/>
                </a:solidFill>
                <a:latin typeface="Times New Roman"/>
                <a:cs typeface="Times New Roman"/>
              </a:rPr>
              <a:t>у</a:t>
            </a:r>
            <a:r>
              <a:rPr sz="2000" b="1" spc="-10" dirty="0" err="1">
                <a:solidFill>
                  <a:srgbClr val="FFFF00"/>
                </a:solidFill>
                <a:latin typeface="Times New Roman"/>
                <a:cs typeface="Times New Roman"/>
              </a:rPr>
              <a:t>ч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ающ</a:t>
            </a:r>
            <a:r>
              <a:rPr sz="2000" b="1" spc="10" dirty="0" err="1">
                <a:solidFill>
                  <a:srgbClr val="FFFF00"/>
                </a:solidFill>
                <a:latin typeface="Times New Roman"/>
                <a:cs typeface="Times New Roman"/>
              </a:rPr>
              <a:t>иеся</a:t>
            </a:r>
            <a:r>
              <a:rPr sz="20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с </a:t>
            </a: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ОВЗ</a:t>
            </a:r>
            <a:endParaRPr sz="2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1944255" y="3730340"/>
            <a:ext cx="1422974" cy="540532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 indent="-1905" algn="ctr">
              <a:lnSpc>
                <a:spcPts val="1860"/>
              </a:lnSpc>
              <a:spcBef>
                <a:spcPts val="414"/>
              </a:spcBef>
            </a:pPr>
            <a:r>
              <a:rPr sz="2000" b="1" spc="5" dirty="0" err="1">
                <a:solidFill>
                  <a:srgbClr val="FFFF00"/>
                </a:solidFill>
                <a:latin typeface="Times New Roman"/>
                <a:cs typeface="Times New Roman"/>
              </a:rPr>
              <a:t>Дети</a:t>
            </a: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- </a:t>
            </a:r>
            <a:r>
              <a:rPr sz="20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и</a:t>
            </a:r>
            <a:r>
              <a:rPr sz="2000" b="1" spc="-10" dirty="0" err="1">
                <a:solidFill>
                  <a:srgbClr val="FFFF00"/>
                </a:solidFill>
                <a:latin typeface="Times New Roman"/>
                <a:cs typeface="Times New Roman"/>
              </a:rPr>
              <a:t>н</a:t>
            </a:r>
            <a:r>
              <a:rPr sz="2000" b="1" spc="-25" dirty="0" err="1">
                <a:solidFill>
                  <a:srgbClr val="FFFF00"/>
                </a:solidFill>
                <a:latin typeface="Times New Roman"/>
                <a:cs typeface="Times New Roman"/>
              </a:rPr>
              <a:t>в</a:t>
            </a:r>
            <a:r>
              <a:rPr sz="2000" b="1" spc="10" dirty="0" err="1">
                <a:solidFill>
                  <a:srgbClr val="FFFF00"/>
                </a:solidFill>
                <a:latin typeface="Times New Roman"/>
                <a:cs typeface="Times New Roman"/>
              </a:rPr>
              <a:t>а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ли</a:t>
            </a:r>
            <a:r>
              <a:rPr sz="2000" b="1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ды</a:t>
            </a:r>
            <a:endParaRPr sz="2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78543" y="3734932"/>
            <a:ext cx="1296144" cy="29623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5715">
              <a:lnSpc>
                <a:spcPts val="1860"/>
              </a:lnSpc>
              <a:spcBef>
                <a:spcPts val="409"/>
              </a:spcBef>
            </a:pPr>
            <a:r>
              <a:rPr sz="2000" b="1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И</a:t>
            </a:r>
            <a:r>
              <a:rPr sz="2000" b="1" spc="-10" dirty="0" err="1">
                <a:solidFill>
                  <a:srgbClr val="FFFF00"/>
                </a:solidFill>
                <a:latin typeface="Times New Roman"/>
                <a:cs typeface="Times New Roman"/>
              </a:rPr>
              <a:t>н</a:t>
            </a:r>
            <a:r>
              <a:rPr sz="2000" b="1" spc="-25" dirty="0" err="1">
                <a:solidFill>
                  <a:srgbClr val="FFFF00"/>
                </a:solidFill>
                <a:latin typeface="Times New Roman"/>
                <a:cs typeface="Times New Roman"/>
              </a:rPr>
              <a:t>в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али</a:t>
            </a:r>
            <a:r>
              <a:rPr sz="2000" b="1" spc="-10" dirty="0" err="1">
                <a:solidFill>
                  <a:srgbClr val="FFFF0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ы</a:t>
            </a:r>
            <a:endParaRPr sz="2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4674687" y="3730340"/>
            <a:ext cx="2108540" cy="18065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95"/>
              </a:spcBef>
            </a:pP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О</a:t>
            </a:r>
            <a:r>
              <a:rPr sz="20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б</a:t>
            </a:r>
            <a:r>
              <a:rPr sz="2000" b="1" spc="20" dirty="0">
                <a:solidFill>
                  <a:srgbClr val="FFFF00"/>
                </a:solidFill>
                <a:latin typeface="Times New Roman"/>
                <a:cs typeface="Times New Roman"/>
              </a:rPr>
              <a:t>у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ч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аю</a:t>
            </a: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щ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и</a:t>
            </a:r>
            <a:r>
              <a:rPr sz="20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ся  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специальных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учебно-</a:t>
            </a:r>
          </a:p>
          <a:p>
            <a:pPr marL="50165" marR="39370" algn="ctr">
              <a:lnSpc>
                <a:spcPts val="1860"/>
              </a:lnSpc>
              <a:spcBef>
                <a:spcPts val="25"/>
              </a:spcBef>
            </a:pPr>
            <a:r>
              <a:rPr sz="2000" b="1" spc="-10" dirty="0" err="1">
                <a:solidFill>
                  <a:srgbClr val="FFFF00"/>
                </a:solidFill>
                <a:latin typeface="Times New Roman"/>
                <a:cs typeface="Times New Roman"/>
              </a:rPr>
              <a:t>в</a:t>
            </a:r>
            <a:r>
              <a:rPr sz="2000" b="1" spc="45" dirty="0" err="1">
                <a:solidFill>
                  <a:srgbClr val="FFFF00"/>
                </a:solidFill>
                <a:latin typeface="Times New Roman"/>
                <a:cs typeface="Times New Roman"/>
              </a:rPr>
              <a:t>о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спи</a:t>
            </a:r>
            <a:r>
              <a:rPr sz="2000" b="1" spc="25" dirty="0" err="1">
                <a:solidFill>
                  <a:srgbClr val="FFFF00"/>
                </a:solidFill>
                <a:latin typeface="Times New Roman"/>
                <a:cs typeface="Times New Roman"/>
              </a:rPr>
              <a:t>т</a:t>
            </a:r>
            <a:r>
              <a:rPr sz="2000" b="1" spc="-45" dirty="0" err="1">
                <a:solidFill>
                  <a:srgbClr val="FFFF00"/>
                </a:solidFill>
                <a:latin typeface="Times New Roman"/>
                <a:cs typeface="Times New Roman"/>
              </a:rPr>
              <a:t>а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т</a:t>
            </a:r>
            <a:r>
              <a:rPr sz="2000" b="1" spc="5" dirty="0" err="1">
                <a:solidFill>
                  <a:srgbClr val="FFFF00"/>
                </a:solidFill>
                <a:latin typeface="Times New Roman"/>
                <a:cs typeface="Times New Roman"/>
              </a:rPr>
              <a:t>е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льных</a:t>
            </a:r>
            <a:endParaRPr sz="20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810" algn="ctr">
              <a:lnSpc>
                <a:spcPts val="1700"/>
              </a:lnSpc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учреждений</a:t>
            </a:r>
          </a:p>
          <a:p>
            <a:pPr marL="3175" algn="ctr">
              <a:lnSpc>
                <a:spcPts val="1864"/>
              </a:lnSpc>
            </a:pP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закрытого</a:t>
            </a:r>
            <a:endParaRPr sz="20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540" algn="ctr">
              <a:lnSpc>
                <a:spcPts val="2014"/>
              </a:lnSpc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типа</a:t>
            </a:r>
          </a:p>
        </p:txBody>
      </p:sp>
      <p:sp>
        <p:nvSpPr>
          <p:cNvPr id="13" name="object 15"/>
          <p:cNvSpPr txBox="1"/>
          <p:nvPr/>
        </p:nvSpPr>
        <p:spPr>
          <a:xfrm>
            <a:off x="6888088" y="3730340"/>
            <a:ext cx="1735680" cy="1758814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065" marR="5080" algn="ctr">
              <a:lnSpc>
                <a:spcPts val="1860"/>
              </a:lnSpc>
              <a:spcBef>
                <a:spcPts val="414"/>
              </a:spcBef>
            </a:pPr>
            <a:r>
              <a:rPr sz="2000" b="1" spc="-15" dirty="0" err="1">
                <a:solidFill>
                  <a:srgbClr val="FFFF00"/>
                </a:solidFill>
                <a:latin typeface="Times New Roman"/>
                <a:cs typeface="Times New Roman"/>
              </a:rPr>
              <a:t>Обучаю</a:t>
            </a:r>
            <a:r>
              <a:rPr sz="2000" b="1" spc="5" dirty="0" err="1">
                <a:solidFill>
                  <a:srgbClr val="FFFF00"/>
                </a:solidFill>
                <a:latin typeface="Times New Roman"/>
                <a:cs typeface="Times New Roman"/>
              </a:rPr>
              <a:t>щиеся</a:t>
            </a:r>
            <a:r>
              <a:rPr lang="ru-RU"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в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учреждениях, исполняющих наказание в виде лишения свободы</a:t>
            </a:r>
            <a:endParaRPr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7"/>
          <p:cNvSpPr txBox="1"/>
          <p:nvPr/>
        </p:nvSpPr>
        <p:spPr>
          <a:xfrm>
            <a:off x="8623768" y="3730287"/>
            <a:ext cx="1734205" cy="137665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ts val="2080"/>
              </a:lnSpc>
              <a:spcBef>
                <a:spcPts val="235"/>
              </a:spcBef>
            </a:pPr>
            <a:r>
              <a:rPr sz="2000" b="1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О</a:t>
            </a:r>
            <a:r>
              <a:rPr sz="2000" b="1" spc="-80" dirty="0" err="1">
                <a:solidFill>
                  <a:srgbClr val="FFFF00"/>
                </a:solidFill>
                <a:latin typeface="Times New Roman"/>
                <a:cs typeface="Times New Roman"/>
              </a:rPr>
              <a:t>б</a:t>
            </a:r>
            <a:r>
              <a:rPr sz="2000" b="1" spc="20" dirty="0" err="1">
                <a:solidFill>
                  <a:srgbClr val="FFFF00"/>
                </a:solidFill>
                <a:latin typeface="Times New Roman"/>
                <a:cs typeface="Times New Roman"/>
              </a:rPr>
              <a:t>у</a:t>
            </a:r>
            <a:r>
              <a:rPr sz="2000" b="1" spc="-10" dirty="0" err="1">
                <a:solidFill>
                  <a:srgbClr val="FFFF00"/>
                </a:solidFill>
                <a:latin typeface="Times New Roman"/>
                <a:cs typeface="Times New Roman"/>
              </a:rPr>
              <a:t>ч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аю</a:t>
            </a:r>
            <a:r>
              <a:rPr sz="2000" b="1" spc="5" dirty="0" err="1">
                <a:solidFill>
                  <a:srgbClr val="FFFF00"/>
                </a:solidFill>
                <a:latin typeface="Times New Roman"/>
                <a:cs typeface="Times New Roman"/>
              </a:rPr>
              <a:t>щ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и</a:t>
            </a:r>
            <a:r>
              <a:rPr sz="2000" b="1" spc="15" dirty="0" err="1">
                <a:solidFill>
                  <a:srgbClr val="FFFF00"/>
                </a:solidFill>
                <a:latin typeface="Times New Roman"/>
                <a:cs typeface="Times New Roman"/>
              </a:rPr>
              <a:t>еся</a:t>
            </a:r>
            <a:r>
              <a:rPr sz="2000" b="1" spc="4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по</a:t>
            </a:r>
            <a:endParaRPr sz="20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1964"/>
              </a:lnSpc>
            </a:pP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состоянию</a:t>
            </a:r>
            <a:endParaRPr sz="20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19380" marR="111125" algn="ctr">
              <a:lnSpc>
                <a:spcPts val="2060"/>
              </a:lnSpc>
              <a:spcBef>
                <a:spcPts val="110"/>
              </a:spcBef>
            </a:pPr>
            <a:r>
              <a:rPr sz="20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з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доров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ь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я  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на</a:t>
            </a:r>
            <a:r>
              <a:rPr sz="20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дому</a:t>
            </a:r>
            <a:endParaRPr sz="2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9"/>
          <p:cNvSpPr txBox="1"/>
          <p:nvPr/>
        </p:nvSpPr>
        <p:spPr>
          <a:xfrm>
            <a:off x="10375591" y="3734932"/>
            <a:ext cx="1794187" cy="286168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95"/>
              </a:spcBef>
            </a:pP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О</a:t>
            </a:r>
            <a:r>
              <a:rPr sz="20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б</a:t>
            </a:r>
            <a:r>
              <a:rPr sz="2000" b="1" spc="25" dirty="0">
                <a:solidFill>
                  <a:srgbClr val="FFFF00"/>
                </a:solidFill>
                <a:latin typeface="Times New Roman"/>
                <a:cs typeface="Times New Roman"/>
              </a:rPr>
              <a:t>у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ч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а</a:t>
            </a: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ющ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и</a:t>
            </a:r>
            <a:r>
              <a:rPr sz="20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ся  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по состоянию </a:t>
            </a:r>
            <a:r>
              <a:rPr sz="2000" b="1" spc="-43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здоровья</a:t>
            </a: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в </a:t>
            </a:r>
            <a:r>
              <a:rPr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ОО,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>
                <a:solidFill>
                  <a:srgbClr val="FFFF00"/>
                </a:solidFill>
                <a:latin typeface="Times New Roman"/>
                <a:cs typeface="Times New Roman"/>
              </a:rPr>
              <a:t>проводящих</a:t>
            </a:r>
            <a:endParaRPr sz="20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7940" marR="19685" indent="190500" algn="ctr">
              <a:lnSpc>
                <a:spcPts val="1860"/>
              </a:lnSpc>
              <a:spcBef>
                <a:spcPts val="160"/>
              </a:spcBef>
            </a:pPr>
            <a:r>
              <a:rPr sz="2000" b="1" spc="-10" dirty="0" err="1">
                <a:solidFill>
                  <a:srgbClr val="FFFF00"/>
                </a:solidFill>
                <a:latin typeface="Times New Roman"/>
                <a:cs typeface="Times New Roman"/>
              </a:rPr>
              <a:t>лечебные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lang="ru-RU"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р</a:t>
            </a:r>
            <a:r>
              <a:rPr sz="2000" b="1" spc="25" dirty="0" err="1">
                <a:solidFill>
                  <a:srgbClr val="FFFF00"/>
                </a:solidFill>
                <a:latin typeface="Times New Roman"/>
                <a:cs typeface="Times New Roman"/>
              </a:rPr>
              <a:t>е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абили</a:t>
            </a:r>
            <a:r>
              <a:rPr sz="2000" b="1" spc="20" dirty="0" err="1">
                <a:solidFill>
                  <a:srgbClr val="FFFF0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ацио</a:t>
            </a:r>
            <a:r>
              <a:rPr sz="2000" b="1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нные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и 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о</a:t>
            </a:r>
            <a:r>
              <a:rPr sz="2000" b="1" spc="-40" dirty="0" err="1">
                <a:solidFill>
                  <a:srgbClr val="FFFF00"/>
                </a:solidFill>
                <a:latin typeface="Times New Roman"/>
                <a:cs typeface="Times New Roman"/>
              </a:rPr>
              <a:t>з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доровитель</a:t>
            </a:r>
            <a:r>
              <a:rPr sz="2000" b="1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ные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мероприятия</a:t>
            </a:r>
            <a:endParaRPr sz="2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400464" y="859114"/>
            <a:ext cx="983569" cy="19442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3968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19336" y="116632"/>
            <a:ext cx="11953328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написания итогового сочинения (изложения)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2022-2023 учебном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2071176"/>
              </p:ext>
            </p:extLst>
          </p:nvPr>
        </p:nvGraphicFramePr>
        <p:xfrm>
          <a:off x="119337" y="1484784"/>
          <a:ext cx="11953326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04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07.12.2022г.</a:t>
                      </a:r>
                      <a:r>
                        <a:rPr lang="ru-RU" sz="28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(первая среда декабря)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01.02.2023г. </a:t>
                      </a:r>
                    </a:p>
                    <a:p>
                      <a:pPr algn="ctr"/>
                      <a:r>
                        <a:rPr lang="ru-RU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(первая среда февраля)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03.05.2023г. </a:t>
                      </a:r>
                    </a:p>
                    <a:p>
                      <a:pPr algn="ctr"/>
                      <a:r>
                        <a:rPr lang="ru-RU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(первая рабочая среда мая)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Блок-схема: процесс 3"/>
          <p:cNvSpPr/>
          <p:nvPr/>
        </p:nvSpPr>
        <p:spPr>
          <a:xfrm>
            <a:off x="119336" y="3284984"/>
            <a:ext cx="3888432" cy="1656184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Все</a:t>
            </a:r>
            <a:r>
              <a:rPr lang="ru-RU" sz="20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категории</a:t>
            </a:r>
            <a:r>
              <a:rPr lang="ru-RU" sz="20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лиц, </a:t>
            </a:r>
            <a:r>
              <a:rPr lang="ru-RU" sz="2000" b="1" spc="-48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имеющие право написания </a:t>
            </a:r>
            <a:r>
              <a:rPr lang="ru-RU"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итогового</a:t>
            </a:r>
            <a:endParaRPr lang="ru-RU" sz="20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ru-RU"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сочинения (изложения)</a:t>
            </a:r>
            <a:endParaRPr lang="ru-RU" sz="2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151784" y="3284984"/>
            <a:ext cx="7920880" cy="1656184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Выпускники</a:t>
            </a:r>
            <a:r>
              <a:rPr lang="ru-RU" sz="2000" b="1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прошлых</a:t>
            </a:r>
            <a:r>
              <a:rPr lang="ru-RU" sz="20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лет,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выпускники,</a:t>
            </a:r>
            <a:r>
              <a:rPr lang="ru-RU" sz="2000" b="1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ОО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профессионального 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образования, имеющие документ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об </a:t>
            </a:r>
            <a:r>
              <a:rPr lang="ru-RU" sz="2000" b="1" spc="-48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образовании, подтверждающий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получение </a:t>
            </a:r>
            <a:r>
              <a:rPr lang="ru-RU"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среднего 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общего</a:t>
            </a:r>
            <a:r>
              <a:rPr lang="ru-RU" sz="20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образования,</a:t>
            </a:r>
            <a:r>
              <a:rPr lang="ru-RU"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категории</a:t>
            </a:r>
            <a:r>
              <a:rPr lang="ru-RU"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лиц </a:t>
            </a:r>
            <a:r>
              <a:rPr lang="ru-RU"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повторно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допущенные</a:t>
            </a:r>
            <a:r>
              <a:rPr lang="ru-RU" sz="20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к</a:t>
            </a:r>
            <a:r>
              <a:rPr lang="ru-RU"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написанию</a:t>
            </a:r>
            <a:r>
              <a:rPr lang="ru-RU" sz="20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итогового</a:t>
            </a:r>
            <a:r>
              <a:rPr lang="ru-RU"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с</a:t>
            </a:r>
            <a:r>
              <a:rPr lang="ru-RU"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очинения (изложения)</a:t>
            </a:r>
            <a:endParaRPr lang="ru-RU" sz="2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811524" y="2708920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912424" y="2704633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843972" y="2707914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9336" y="5085184"/>
            <a:ext cx="11953328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итогового сочинения (изложения) составляет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 (235 минут). 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19336" y="6021288"/>
            <a:ext cx="11953328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ОВЗ, детей-инвалидов, инвалидов продолжительность написания итогового сочинения (изложения) увеличивается на 1,5 часа.</a:t>
            </a:r>
          </a:p>
        </p:txBody>
      </p:sp>
    </p:spTree>
    <p:extLst>
      <p:ext uri="{BB962C8B-B14F-4D97-AF65-F5344CB8AC3E}">
        <p14:creationId xmlns="" xmlns:p14="http://schemas.microsoft.com/office/powerpoint/2010/main" val="419096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427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3472" y="284813"/>
            <a:ext cx="101859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итогового сочинения (изложения).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1484 участников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выпускников текущего года –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1468 человек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обучающихся СПО - 16 человек.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-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 человек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-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человек.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968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14677</TotalTime>
  <Words>1221</Words>
  <Application>Microsoft Office PowerPoint</Application>
  <PresentationFormat>Произвольный</PresentationFormat>
  <Paragraphs>145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rzxv</cp:lastModifiedBy>
  <cp:revision>1039</cp:revision>
  <cp:lastPrinted>2014-10-21T12:47:31Z</cp:lastPrinted>
  <dcterms:created xsi:type="dcterms:W3CDTF">2009-03-12T11:49:47Z</dcterms:created>
  <dcterms:modified xsi:type="dcterms:W3CDTF">2023-01-27T08:41:10Z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