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7"/>
  </p:notesMasterIdLst>
  <p:sldIdLst>
    <p:sldId id="417" r:id="rId2"/>
    <p:sldId id="431" r:id="rId3"/>
    <p:sldId id="427" r:id="rId4"/>
    <p:sldId id="448" r:id="rId5"/>
    <p:sldId id="429" r:id="rId6"/>
    <p:sldId id="434" r:id="rId7"/>
    <p:sldId id="454" r:id="rId8"/>
    <p:sldId id="450" r:id="rId9"/>
    <p:sldId id="457" r:id="rId10"/>
    <p:sldId id="458" r:id="rId11"/>
    <p:sldId id="459" r:id="rId12"/>
    <p:sldId id="467" r:id="rId13"/>
    <p:sldId id="460" r:id="rId14"/>
    <p:sldId id="456" r:id="rId15"/>
    <p:sldId id="461" r:id="rId16"/>
    <p:sldId id="468" r:id="rId17"/>
    <p:sldId id="469" r:id="rId18"/>
    <p:sldId id="470" r:id="rId19"/>
    <p:sldId id="462" r:id="rId20"/>
    <p:sldId id="464" r:id="rId21"/>
    <p:sldId id="465" r:id="rId22"/>
    <p:sldId id="471" r:id="rId23"/>
    <p:sldId id="472" r:id="rId24"/>
    <p:sldId id="473" r:id="rId25"/>
    <p:sldId id="444" r:id="rId26"/>
  </p:sldIdLst>
  <p:sldSz cx="12192000" cy="6858000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AEA"/>
    <a:srgbClr val="DDDDDD"/>
    <a:srgbClr val="FF0000"/>
    <a:srgbClr val="B2B2B2"/>
    <a:srgbClr val="C0C0C0"/>
    <a:srgbClr val="0A5BBE"/>
    <a:srgbClr val="074187"/>
    <a:srgbClr val="AED8F4"/>
    <a:srgbClr val="C24684"/>
    <a:srgbClr val="99CD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558" y="-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63" y="744538"/>
            <a:ext cx="6594475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3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15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5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2433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18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948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38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67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38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15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07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70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81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66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54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09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15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52" y="2201403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«Методические рекомендации по организации и проведению итогового собеседования по русскому языку </a:t>
            </a:r>
          </a:p>
          <a:p>
            <a:pPr algn="ctr"/>
            <a:r>
              <a:rPr lang="ru-RU" sz="6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2022/2023 учебном году»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674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30862"/>
              </p:ext>
            </p:extLst>
          </p:nvPr>
        </p:nvGraphicFramePr>
        <p:xfrm>
          <a:off x="479376" y="476672"/>
          <a:ext cx="11233248" cy="535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8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52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Технический специалист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3" marR="360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За день до проведения: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effectLst/>
                        </a:rPr>
                        <a:t>обеспечить аудитории и штаб необходимыми техническими средствами, проверить готовность оборудования;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20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effectLst/>
                        </a:rPr>
                        <a:t>получить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официального</a:t>
                      </a:r>
                      <a:r>
                        <a:rPr lang="ru-RU" sz="2000" spc="325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сайта</a:t>
                      </a:r>
                      <a:r>
                        <a:rPr lang="ru-RU" sz="2000" spc="325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ФГБНУ</a:t>
                      </a:r>
                      <a:r>
                        <a:rPr lang="ru-RU" sz="2000" spc="325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«ФИПИ»</a:t>
                      </a:r>
                      <a:r>
                        <a:rPr lang="ru-RU" sz="2000" spc="325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(</a:t>
                      </a:r>
                      <a:r>
                        <a:rPr lang="ru-RU" sz="20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http://fipi.ru</a:t>
                      </a: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тиражировать</a:t>
                      </a:r>
                      <a:r>
                        <a:rPr lang="ru-RU" sz="2000" spc="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 необходимом количестве критерии оценивания итогового собеседования для экспертов,</a:t>
                      </a:r>
                      <a:r>
                        <a:rPr lang="ru-RU" sz="2000" spc="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передать указанные критерии оценивания ответственному организатору образовательной</a:t>
                      </a:r>
                      <a:r>
                        <a:rPr lang="ru-RU" sz="2000" spc="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организации.</a:t>
                      </a:r>
                    </a:p>
                  </a:txBody>
                  <a:tcPr marL="36083" marR="3608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549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4278" y="116632"/>
            <a:ext cx="11978386" cy="15481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 день проведения итогового собеседования ответственному организатору необходимо: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</a:rPr>
              <a:t>получить от технического специалиста КИМ итогового собеседования и формы для  проведения итогового собеседования;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выдать собеседнику: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9937870"/>
              </p:ext>
            </p:extLst>
          </p:nvPr>
        </p:nvGraphicFramePr>
        <p:xfrm>
          <a:off x="191344" y="1772816"/>
          <a:ext cx="11881320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1266">
                <a:tc>
                  <a:txBody>
                    <a:bodyPr/>
                    <a:lstStyle/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</a:rPr>
                        <a:t>для собеседника:</a:t>
                      </a:r>
                      <a:endParaRPr lang="ru-RU" sz="1600" dirty="0">
                        <a:effectLst/>
                      </a:endParaRPr>
                    </a:p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13" marR="52813" marT="0" marB="0"/>
                </a:tc>
                <a:tc>
                  <a:txBody>
                    <a:bodyPr/>
                    <a:lstStyle/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</a:rPr>
                        <a:t>для</a:t>
                      </a:r>
                      <a:r>
                        <a:rPr lang="ru-RU" sz="2000" spc="-45" dirty="0">
                          <a:effectLst/>
                        </a:rPr>
                        <a:t> </a:t>
                      </a:r>
                      <a:r>
                        <a:rPr lang="ru-RU" sz="2000" spc="-10" dirty="0">
                          <a:effectLst/>
                        </a:rPr>
                        <a:t>участников</a:t>
                      </a:r>
                      <a:r>
                        <a:rPr lang="ru-RU" sz="2000" spc="-65" dirty="0">
                          <a:effectLst/>
                        </a:rPr>
                        <a:t> </a:t>
                      </a:r>
                      <a:r>
                        <a:rPr lang="ru-RU" sz="2000" spc="-5" dirty="0">
                          <a:effectLst/>
                        </a:rPr>
                        <a:t>итогового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spc="-5" dirty="0">
                          <a:effectLst/>
                        </a:rPr>
                        <a:t>собеседования:</a:t>
                      </a:r>
                      <a:endParaRPr lang="ru-RU" sz="1600" dirty="0">
                        <a:effectLst/>
                      </a:endParaRPr>
                    </a:p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13" marR="5281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728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70510" algn="l"/>
                        </a:tabLst>
                      </a:pP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КИМ;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карточки	собеседника;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70510" algn="l"/>
                        </a:tabLst>
                      </a:pP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инструкцию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по</a:t>
                      </a:r>
                      <a:r>
                        <a:rPr lang="ru-RU" sz="2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выполнению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заданий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КИМ;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ведомость</a:t>
                      </a:r>
                      <a:r>
                        <a:rPr lang="ru-RU" sz="2000" b="0" spc="19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учета</a:t>
                      </a:r>
                      <a:r>
                        <a:rPr lang="ru-RU" sz="2000" b="0" spc="18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проведения</a:t>
                      </a:r>
                      <a:r>
                        <a:rPr lang="ru-RU" sz="2000" b="0" spc="18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итогового</a:t>
                      </a:r>
                      <a:r>
                        <a:rPr lang="ru-RU" sz="2000" b="0" spc="18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собеседования</a:t>
                      </a:r>
                      <a:r>
                        <a:rPr lang="ru-RU" sz="2000" b="0" spc="18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в</a:t>
                      </a:r>
                      <a:r>
                        <a:rPr lang="ru-RU" sz="2000" b="0" spc="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аудитории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;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материалы</a:t>
                      </a:r>
                      <a:r>
                        <a:rPr lang="ru-RU" sz="2000" b="0" spc="19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для</a:t>
                      </a:r>
                      <a:r>
                        <a:rPr lang="ru-RU" sz="2000" b="0" spc="19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проведения</a:t>
                      </a:r>
                      <a:r>
                        <a:rPr lang="ru-RU" sz="2000" b="0" spc="19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итогового</a:t>
                      </a:r>
                      <a:r>
                        <a:rPr lang="ru-RU" sz="2000" b="0" spc="19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собеседования:</a:t>
                      </a:r>
                      <a:r>
                        <a:rPr lang="ru-RU" sz="2000" b="0" spc="19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тексты</a:t>
                      </a:r>
                      <a:r>
                        <a:rPr lang="ru-RU" sz="2000" b="0" spc="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для</a:t>
                      </a:r>
                      <a:r>
                        <a:rPr lang="ru-RU" sz="2000" b="0" spc="19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чтения,</a:t>
                      </a:r>
                      <a:r>
                        <a:rPr lang="ru-RU" sz="2000" b="0" spc="2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карточки</a:t>
                      </a:r>
                      <a:r>
                        <a:rPr lang="ru-RU" sz="2000" b="0" spc="-3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тремя</a:t>
                      </a:r>
                      <a:r>
                        <a:rPr lang="ru-RU" sz="2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темами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беседы,</a:t>
                      </a:r>
                      <a:r>
                        <a:rPr lang="ru-RU" sz="2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карточки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000" b="0" spc="-3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планом</a:t>
                      </a:r>
                      <a:r>
                        <a:rPr lang="ru-RU" sz="2000" b="0" spc="-3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беседы</a:t>
                      </a:r>
                      <a:r>
                        <a:rPr lang="ru-RU" sz="2000" b="0" spc="-2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по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каждой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теме.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13" marR="52813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01930" algn="l"/>
                        </a:tabLst>
                      </a:pPr>
                      <a:r>
                        <a:rPr lang="ru-RU" sz="2000" dirty="0">
                          <a:effectLst/>
                        </a:rPr>
                        <a:t>КИМ</a:t>
                      </a:r>
                      <a:r>
                        <a:rPr lang="ru-RU" sz="2000" spc="3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итогового</a:t>
                      </a:r>
                      <a:r>
                        <a:rPr lang="ru-RU" sz="2000" spc="3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собеседования,</a:t>
                      </a:r>
                      <a:r>
                        <a:rPr lang="ru-RU" sz="2000" spc="3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который</a:t>
                      </a:r>
                      <a:r>
                        <a:rPr lang="ru-RU" sz="2000" spc="3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включает</a:t>
                      </a:r>
                      <a:r>
                        <a:rPr lang="ru-RU" sz="2000" spc="3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   себя   текст   для   чтения</a:t>
                      </a:r>
                      <a:r>
                        <a:rPr lang="ru-RU" sz="2000" spc="-31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для</a:t>
                      </a:r>
                      <a:r>
                        <a:rPr lang="ru-RU" sz="2000" spc="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каждого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участника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итогового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собеседования,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карточки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темами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беседы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на</a:t>
                      </a:r>
                      <a:r>
                        <a:rPr lang="ru-RU" sz="2000" spc="3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выбор</a:t>
                      </a:r>
                      <a:r>
                        <a:rPr lang="ru-RU" sz="2000" spc="-31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</a:t>
                      </a:r>
                      <a:r>
                        <a:rPr lang="ru-RU" sz="2000" spc="-8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планами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беседы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–</a:t>
                      </a:r>
                      <a:r>
                        <a:rPr lang="ru-RU" sz="2000" spc="-8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по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2</a:t>
                      </a:r>
                      <a:r>
                        <a:rPr lang="ru-RU" sz="2000" spc="-8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экземпляра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каждого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материала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на</a:t>
                      </a:r>
                      <a:r>
                        <a:rPr lang="ru-RU" sz="2000" spc="-8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аудиторию</a:t>
                      </a:r>
                      <a:r>
                        <a:rPr lang="ru-RU" sz="2000" spc="-7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проведения</a:t>
                      </a:r>
                      <a:r>
                        <a:rPr lang="ru-RU" sz="2000" spc="-7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итогового</a:t>
                      </a:r>
                      <a:r>
                        <a:rPr lang="ru-RU" sz="2000" spc="-31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собеседования</a:t>
                      </a:r>
                      <a:r>
                        <a:rPr lang="ru-RU" sz="2000" spc="-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(возможно</a:t>
                      </a:r>
                      <a:r>
                        <a:rPr lang="ru-RU" sz="2000" spc="-3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тиражирование</a:t>
                      </a:r>
                      <a:r>
                        <a:rPr lang="ru-RU" sz="2000" spc="-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большего</a:t>
                      </a:r>
                      <a:r>
                        <a:rPr lang="ru-RU" sz="2000" spc="-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количества);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01930" algn="l"/>
                        </a:tabLst>
                      </a:pPr>
                      <a:r>
                        <a:rPr lang="ru-RU" sz="2000" dirty="0">
                          <a:effectLst/>
                        </a:rPr>
                        <a:t>черновики (для участников итогового собеседования с ОВЗ, участников итогового</a:t>
                      </a:r>
                      <a:r>
                        <a:rPr lang="ru-RU" sz="2000" spc="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собеседования</a:t>
                      </a:r>
                      <a:r>
                        <a:rPr lang="ru-RU" sz="2000" spc="-4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–</a:t>
                      </a:r>
                      <a:r>
                        <a:rPr lang="ru-RU" sz="2000" spc="-4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детей-инвалидов</a:t>
                      </a:r>
                      <a:r>
                        <a:rPr lang="ru-RU" sz="2000" spc="-4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</a:t>
                      </a:r>
                      <a:r>
                        <a:rPr lang="ru-RU" sz="2000" spc="-4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инвалидов,</a:t>
                      </a:r>
                      <a:r>
                        <a:rPr lang="ru-RU" sz="2000" spc="-3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которые</a:t>
                      </a:r>
                      <a:r>
                        <a:rPr lang="ru-RU" sz="2000" spc="-3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проходят</a:t>
                      </a:r>
                      <a:r>
                        <a:rPr lang="ru-RU" sz="2000" spc="-4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итоговое</a:t>
                      </a:r>
                      <a:r>
                        <a:rPr lang="ru-RU" sz="2000" spc="-4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собеседование</a:t>
                      </a:r>
                      <a:r>
                        <a:rPr lang="ru-RU" sz="2000" spc="-4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в</a:t>
                      </a:r>
                      <a:r>
                        <a:rPr lang="ru-RU" sz="2000" spc="-31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письменной</a:t>
                      </a:r>
                      <a:r>
                        <a:rPr lang="ru-RU" sz="2000" spc="-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форме).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813" marR="52813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77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4278" y="116632"/>
            <a:ext cx="11978386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 день проведения итогового собеседования ответственному организатору необходимо выдать: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796635"/>
              </p:ext>
            </p:extLst>
          </p:nvPr>
        </p:nvGraphicFramePr>
        <p:xfrm>
          <a:off x="191344" y="1700808"/>
          <a:ext cx="11881320" cy="4642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1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effectLst/>
                        </a:rPr>
                        <a:t>эксперту:</a:t>
                      </a:r>
                      <a:endParaRPr lang="ru-RU" sz="2000" dirty="0">
                        <a:effectLst/>
                      </a:endParaRPr>
                    </a:p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</a:rPr>
                        <a:t>организатору</a:t>
                      </a:r>
                      <a:r>
                        <a:rPr lang="ru-RU" sz="2000" spc="-5" dirty="0">
                          <a:effectLst/>
                        </a:rPr>
                        <a:t>:</a:t>
                      </a:r>
                      <a:endParaRPr lang="ru-RU" sz="2000" dirty="0">
                        <a:effectLst/>
                      </a:endParaRPr>
                    </a:p>
                    <a:p>
                      <a:pPr marL="16002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44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</a:rPr>
                        <a:t>специализированную форму черновика для внесения первичной информации по оцениванию ответов участников ИС;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endParaRPr lang="ru-RU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КИМ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итогового</a:t>
                      </a:r>
                      <a:r>
                        <a:rPr lang="ru-RU" sz="2000" b="0" spc="-6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собеседования;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endParaRPr lang="ru-RU" sz="20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80340" algn="l"/>
                        </a:tabLst>
                      </a:pP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листы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бумаги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для</a:t>
                      </a:r>
                      <a:r>
                        <a:rPr lang="ru-RU" sz="2000" b="0" spc="-5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черновиков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для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эксперта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(при</a:t>
                      </a:r>
                      <a:r>
                        <a:rPr lang="ru-RU" sz="2000" b="0" spc="-7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effectLst/>
                        </a:rPr>
                        <a:t>необходимости).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effectLst/>
                        </a:rPr>
                        <a:t>список</a:t>
                      </a:r>
                      <a:r>
                        <a:rPr lang="ru-RU" sz="2000" spc="-2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участников</a:t>
                      </a:r>
                      <a:r>
                        <a:rPr lang="ru-RU" sz="2000" spc="-3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итогового</a:t>
                      </a:r>
                      <a:r>
                        <a:rPr lang="ru-RU" sz="2000" spc="-35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собеседования.</a:t>
                      </a:r>
                    </a:p>
                    <a:p>
                      <a:pPr marL="37465" algn="just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688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4278" y="116632"/>
            <a:ext cx="11978386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Техническому специалисту в день проведения итогового собеседования: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408" y="1628800"/>
            <a:ext cx="105131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Century Gothic" panose="020B0502020202020204" pitchFamily="34" charset="0"/>
              </a:rPr>
              <a:t>обеспечить получение и тиражирование материалов ИС от РЦОИ и передать их ответственному организатору образовательной организации;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16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Century Gothic" panose="020B0502020202020204" pitchFamily="34" charset="0"/>
              </a:rPr>
              <a:t>обеспечить   ведение   аудиозаписи   бесед    участников    итогового   собеседования  (комбинирование потоковой и персональной аудиозаписей).</a:t>
            </a:r>
          </a:p>
        </p:txBody>
      </p:sp>
    </p:spTree>
    <p:extLst>
      <p:ext uri="{BB962C8B-B14F-4D97-AF65-F5344CB8AC3E}">
        <p14:creationId xmlns:p14="http://schemas.microsoft.com/office/powerpoint/2010/main" xmlns="" val="216492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688" y="2623264"/>
            <a:ext cx="6996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Начало итогового собеседования в 09:00 ч.</a:t>
            </a:r>
          </a:p>
        </p:txBody>
      </p:sp>
      <p:sp>
        <p:nvSpPr>
          <p:cNvPr id="8" name="Рамка 7"/>
          <p:cNvSpPr/>
          <p:nvPr/>
        </p:nvSpPr>
        <p:spPr>
          <a:xfrm>
            <a:off x="2207568" y="2060848"/>
            <a:ext cx="8280920" cy="2448272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93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754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37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560" y="15567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  <a:r>
              <a:rPr lang="ru-RU" sz="3600" b="1" i="1" spc="2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spc="2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Участникам з</a:t>
            </a:r>
            <a:r>
              <a:rPr lang="ru-RU" sz="3600" spc="-1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апрещено</a:t>
            </a:r>
            <a:r>
              <a:rPr lang="ru-RU" sz="3600" spc="-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иметь при</a:t>
            </a:r>
            <a:r>
              <a:rPr lang="ru-RU" sz="3600" spc="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spc="-5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себе</a:t>
            </a:r>
            <a:r>
              <a:rPr lang="ru-RU" sz="3600" spc="-10" dirty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средства связи, фото, аудио и видеоаппаратуру, справочные материалы, письменные заметки и иные средства хранения и передачи информации.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7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19" y="953344"/>
            <a:ext cx="1205716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4278" y="0"/>
            <a:ext cx="11978386" cy="9533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Особенности проведения ИС для особых категорий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39085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6" y="2499"/>
            <a:ext cx="12211133" cy="68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84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529" y="1090464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70C0"/>
                </a:solidFill>
              </a:rPr>
              <a:t>Владение необходимой нормативной базой: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знание требований к результатам освоения основной образовательной программы основного общего образования по русскому языку, установленных федеральным государственным образовательным стандартом основного общего образования, утвержденным приказом </a:t>
            </a:r>
            <a:r>
              <a:rPr lang="ru-RU" sz="2200" dirty="0" err="1"/>
              <a:t>Минобрнауки</a:t>
            </a:r>
            <a:r>
              <a:rPr lang="ru-RU" sz="2200" dirty="0"/>
              <a:t> России от 17.12.2010 № 1897);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нормативные правовые акты, регламентирующие проведение итогового собеседования;</a:t>
            </a:r>
          </a:p>
          <a:p>
            <a:r>
              <a:rPr lang="ru-RU" sz="2200" dirty="0">
                <a:solidFill>
                  <a:srgbClr val="0070C0"/>
                </a:solidFill>
              </a:rPr>
              <a:t>Владение необходимыми предметными компетенциями: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наличие высшего образования по специальности «Русский язык и литература» с квалификацией «Учитель русского языка и литературы».</a:t>
            </a:r>
          </a:p>
          <a:p>
            <a:r>
              <a:rPr lang="ru-RU" sz="2200" dirty="0">
                <a:solidFill>
                  <a:srgbClr val="0070C0"/>
                </a:solidFill>
              </a:rPr>
              <a:t>Владение компетенциями, необходимыми для проверки итогового собеседования: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умение объективно оценивать устные ответы участников итогового собеседования;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умение применять установленные критерии оценивания;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умение разграничивать ошибки и недочёты различного типа;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/>
              <a:t>умение оформлять результаты проверки, соблюдая установленные требования; умение обобщать результаты.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278" y="116632"/>
            <a:ext cx="11978386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Требования к экспертам по оцениванию ответов итогового собеседования:</a:t>
            </a:r>
          </a:p>
        </p:txBody>
      </p:sp>
    </p:spTree>
    <p:extLst>
      <p:ext uri="{BB962C8B-B14F-4D97-AF65-F5344CB8AC3E}">
        <p14:creationId xmlns:p14="http://schemas.microsoft.com/office/powerpoint/2010/main" xmlns="" val="247205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19536" y="1124744"/>
            <a:ext cx="8928992" cy="1431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837" y="0"/>
            <a:ext cx="10679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Инструктивные и методические материалы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69073" y="512675"/>
            <a:ext cx="5328592" cy="46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Федеральный 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9073" y="3956837"/>
            <a:ext cx="5328592" cy="510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уровень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980729"/>
            <a:ext cx="9222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Федерации и Федеральной службой по надзору в сфере образования и науки от 07.11.2018 года № 189/1513 (зарегистрирован в Минюсте РФ от 10.12.2018 года, рег.№52953);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письмо </a:t>
            </a:r>
            <a:r>
              <a:rPr lang="ru-RU" dirty="0" err="1"/>
              <a:t>Рособрнадзора</a:t>
            </a:r>
            <a:r>
              <a:rPr lang="ru-RU" dirty="0"/>
              <a:t> от 18.10.2022  №10-744 «О графике внесения сведений в ФИС и РИС на 2022-2023 учебный год»;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по организации и проведению итогового собеседования по русскому языку в 2022-2023 учебном году (приложение к письму </a:t>
            </a:r>
            <a:r>
              <a:rPr lang="ru-RU" dirty="0" err="1"/>
              <a:t>Рособрнадзора</a:t>
            </a:r>
            <a:r>
              <a:rPr lang="ru-RU" dirty="0"/>
              <a:t> от 22.11.2022 №04-435.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5520" y="4499419"/>
            <a:ext cx="9222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приказ Министерства образования и науки Республики Калмыкия от 28.02.2019 года №253 «Об утверждении Порядка организации и проведения итогового собеседования по русскому языку для обучающихся </a:t>
            </a:r>
            <a:r>
              <a:rPr lang="en-US" dirty="0"/>
              <a:t>IX</a:t>
            </a:r>
            <a:r>
              <a:rPr lang="ru-RU" dirty="0"/>
              <a:t> общеобразовательных школ на территории Республики Калмыкия»;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приказ Министерства образования и науки Республики Калмыкия от 16.12.2022 года №1967 «Об организации и проведении итогового собеседования по русскому языку на территории Республики Калмыкия в 2022-2023 учебном году».</a:t>
            </a:r>
          </a:p>
        </p:txBody>
      </p:sp>
    </p:spTree>
    <p:extLst>
      <p:ext uri="{BB962C8B-B14F-4D97-AF65-F5344CB8AC3E}">
        <p14:creationId xmlns:p14="http://schemas.microsoft.com/office/powerpoint/2010/main" xmlns="" val="348396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52" y="332656"/>
            <a:ext cx="1178463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4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5480"/>
              </p:ext>
            </p:extLst>
          </p:nvPr>
        </p:nvGraphicFramePr>
        <p:xfrm>
          <a:off x="119336" y="764704"/>
          <a:ext cx="11953328" cy="4641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6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7279">
                <a:tc>
                  <a:txBody>
                    <a:bodyPr/>
                    <a:lstStyle/>
                    <a:p>
                      <a:pPr marL="16002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Эксперт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6944" marR="3694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92100" algn="l"/>
                        </a:tabLs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пересчитывает бланки ИС, упаковывает их в конверт и вместе с черновиком для внесения первичной информации по оцениванию ответов участников передают экзаменатору-собеседнику.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6944" marR="36944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426">
                <a:tc>
                  <a:txBody>
                    <a:bodyPr/>
                    <a:lstStyle/>
                    <a:p>
                      <a:pPr marL="16002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Экзаменатор-собеседник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6944" marR="3694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92100" algn="l"/>
                        </a:tabLs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собирает все материалы и формы, включая материалы, полученные от эксперта;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92100" algn="l"/>
                        </a:tabLs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все материалы передает ответственному организатору ОО в штабе.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944" marR="36944" marT="0" marB="0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0657">
                <a:tc>
                  <a:txBody>
                    <a:bodyPr/>
                    <a:lstStyle/>
                    <a:p>
                      <a:pPr marL="160020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Технический специалист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36944" marR="3694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91465" algn="l"/>
                        </a:tabLst>
                      </a:pP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сохраняет на </a:t>
                      </a:r>
                      <a:r>
                        <a:rPr lang="ru-RU" sz="2000" dirty="0" err="1">
                          <a:effectLst/>
                          <a:latin typeface="Century Gothic" panose="020B0502020202020204" pitchFamily="34" charset="0"/>
                        </a:rPr>
                        <a:t>флеш</a:t>
                      </a:r>
                      <a:r>
                        <a:rPr lang="ru-RU" sz="2000" dirty="0">
                          <a:effectLst/>
                          <a:latin typeface="Century Gothic" panose="020B0502020202020204" pitchFamily="34" charset="0"/>
                        </a:rPr>
                        <a:t> - накопитель аудиозапись (поточную и индивидуальную) и передает ее ответственному организатору ОО;</a:t>
                      </a:r>
                    </a:p>
                  </a:txBody>
                  <a:tcPr marL="36944" marR="36944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865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6502" y="188640"/>
            <a:ext cx="89793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FF0000"/>
                </a:solidFill>
                <a:highlight>
                  <a:srgbClr val="EAEAEA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апелляций не предусмотрено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highlight>
                  <a:srgbClr val="EAEAEA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При получении повторного неудовлетворительного результата возможна проверка ответа участника экспертами другой ОО.</a:t>
            </a:r>
            <a:r>
              <a:rPr lang="ru-RU" sz="26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7338" indent="-285750" algn="just">
              <a:buFont typeface="Wingdings" panose="05000000000000000000" pitchFamily="2" charset="2"/>
              <a:buChar char="Ø"/>
            </a:pPr>
            <a:endParaRPr lang="ru-RU" sz="16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Результат</a:t>
            </a:r>
            <a:r>
              <a:rPr lang="ru-RU" sz="2600" b="1" spc="-2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итогового</a:t>
            </a:r>
            <a:r>
              <a:rPr lang="ru-RU" sz="2600" b="1" spc="-1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собеседования</a:t>
            </a:r>
            <a:r>
              <a:rPr lang="ru-RU" sz="2600" b="1" spc="-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как</a:t>
            </a:r>
            <a:r>
              <a:rPr lang="ru-RU" sz="2600" b="1" spc="-1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допуска</a:t>
            </a:r>
            <a:r>
              <a:rPr lang="ru-RU" sz="2600" b="1" spc="-5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</a:t>
            </a:r>
            <a:r>
              <a:rPr lang="ru-RU" sz="2600" b="1" spc="-2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ГИА</a:t>
            </a:r>
            <a:r>
              <a:rPr lang="ru-RU" sz="2600" b="1" spc="-1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действует бессрочно</a:t>
            </a: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7338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7338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Ознакомление обучающихся с результатами итогового собеседования по русскому языку осуществляется в образовательных организациях, в которых обучающиеся осваивают образовательные программы основного общего образования, дата объявления результатов итогового собеседования 08.02.2023г. </a:t>
            </a:r>
            <a:r>
              <a:rPr lang="ru-RU" sz="26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 позднее 20 февраля 2023 года.</a:t>
            </a:r>
            <a:endParaRPr lang="ru-RU" sz="2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4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8489" t="18056" r="17448" b="6250"/>
          <a:stretch>
            <a:fillRect/>
          </a:stretch>
        </p:blipFill>
        <p:spPr bwMode="auto">
          <a:xfrm>
            <a:off x="2024034" y="142852"/>
            <a:ext cx="10167966" cy="659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433059">
            <a:off x="589874" y="1581404"/>
            <a:ext cx="145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coko08.ru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Раздел ГИА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4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433059">
            <a:off x="589874" y="1581404"/>
            <a:ext cx="145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coko08.ru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Раздел ГИА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55370" t="15278" r="4016" b="7862"/>
          <a:stretch>
            <a:fillRect/>
          </a:stretch>
        </p:blipFill>
        <p:spPr bwMode="auto">
          <a:xfrm>
            <a:off x="1881158" y="571480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56380" t="16667" r="5338" b="9027"/>
          <a:stretch>
            <a:fillRect/>
          </a:stretch>
        </p:blipFill>
        <p:spPr bwMode="auto">
          <a:xfrm>
            <a:off x="6453190" y="142852"/>
            <a:ext cx="569235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6904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1199456" y="2648138"/>
            <a:ext cx="374441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Контактная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2060"/>
                </a:solidFill>
                <a:latin typeface="UEWPJC+Roboto Bold"/>
                <a:cs typeface="UEWPJC+Roboto Bold"/>
              </a:rPr>
              <a:t>информация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519936" y="1787931"/>
            <a:ext cx="802964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САЙТ</a:t>
            </a:r>
            <a:r>
              <a:rPr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:</a:t>
            </a:r>
            <a:r>
              <a:rPr lang="ru-RU" sz="3200" b="1" dirty="0">
                <a:solidFill>
                  <a:srgbClr val="002060"/>
                </a:solidFill>
                <a:latin typeface="ICSILK+Evolventa Bold"/>
                <a:cs typeface="ICSILK+Evolventa Bold"/>
              </a:rPr>
              <a:t> </a:t>
            </a: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ЭЛ.ПОЧТА: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5480768" y="3255000"/>
            <a:ext cx="800721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ICSILK+Evolventa Bold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3200" b="1" spc="419" dirty="0">
                <a:solidFill>
                  <a:srgbClr val="002060"/>
                </a:solidFill>
                <a:latin typeface="ICSILK+Evolventa Bold"/>
                <a:cs typeface="ICSILK+Evolventa Bold"/>
              </a:rPr>
              <a:t>ТЕЛ: 8(84722)39090</a:t>
            </a:r>
          </a:p>
        </p:txBody>
      </p:sp>
    </p:spTree>
    <p:extLst>
      <p:ext uri="{BB962C8B-B14F-4D97-AF65-F5344CB8AC3E}">
        <p14:creationId xmlns:p14="http://schemas.microsoft.com/office/powerpoint/2010/main" xmlns="" val="127587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17892" y="1253552"/>
            <a:ext cx="7882564" cy="184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 как условие допуска к ГИА по образовательным программам основного общего образования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39616" y="4581128"/>
            <a:ext cx="7102414" cy="1512168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827126" y="3146592"/>
            <a:ext cx="864096" cy="1368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52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итогового собеседования по русскому языку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087603"/>
              </p:ext>
            </p:extLst>
          </p:nvPr>
        </p:nvGraphicFramePr>
        <p:xfrm>
          <a:off x="119337" y="1484784"/>
          <a:ext cx="1195332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08.02.2023г.</a:t>
                      </a:r>
                      <a:r>
                        <a:rPr lang="ru-RU" sz="28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среда февраля)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15.03.2023г.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(вторая рабочая среда марта)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15.05.2023г. </a:t>
                      </a:r>
                    </a:p>
                    <a:p>
                      <a:pPr algn="ctr"/>
                      <a:r>
                        <a:rPr lang="ru-RU" sz="24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(первый рабочий понедельник среда мая)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775520" y="2913409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961832" y="291734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63952" y="294933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91344" y="3521459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итогового собеседования для каждого участника составляет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15-16 минут. 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24171" y="4840756"/>
            <a:ext cx="11953328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ОВЗ, детей-инвалидов, инвалидов продолжительность  итогового собеседования  увеличивается на 30 минут и составляет в среднем 45 минут.</a:t>
            </a:r>
          </a:p>
        </p:txBody>
      </p:sp>
    </p:spTree>
    <p:extLst>
      <p:ext uri="{BB962C8B-B14F-4D97-AF65-F5344CB8AC3E}">
        <p14:creationId xmlns:p14="http://schemas.microsoft.com/office/powerpoint/2010/main" xmlns="" val="41909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1427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3551" y="1302631"/>
            <a:ext cx="94658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пункта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собеседования по русскому языку.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3342 участника.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детей-инвалидов, инвалидов, детей с ОВЗ -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человек.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96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7528" y="404664"/>
            <a:ext cx="9217024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к итоговому собеседованию в текущем учебном году в дополнительные сроки 15 марта и 15 мая 2023 года допускаются:</a:t>
            </a:r>
          </a:p>
          <a:p>
            <a:endParaRPr lang="ru-RU" sz="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на итоговом собеседовании неудовлетворительный результат («незачет»), но не более двух раз и только в дополнительные сроки;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подтвержденным документально;</a:t>
            </a:r>
          </a:p>
          <a:p>
            <a:pPr marL="95250" indent="346075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346075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6444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027216"/>
              </p:ext>
            </p:extLst>
          </p:nvPr>
        </p:nvGraphicFramePr>
        <p:xfrm>
          <a:off x="623392" y="404664"/>
          <a:ext cx="11233248" cy="547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12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444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Штаб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Компьютер с подключением к сети Интернет, телефонная связь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79705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взаимодействие с РЦОИ (получение материалов для проведения ИС)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179705" algn="l"/>
                        </a:tabLs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0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Принтер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79705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распечатка материалов для проведения ИС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Флеш</a:t>
                      </a:r>
                      <a:r>
                        <a:rPr lang="ru-RU" sz="2000" b="1" dirty="0">
                          <a:effectLst/>
                        </a:rPr>
                        <a:t>-накопитель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79705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сбор ответов участников ИС, передача данных в РЦОИ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4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Аудитории проведения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Компьютер с микрофоном/диктофон + часы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179705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запись беседы участника с экзаменатором-собеседником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033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Учебные кабинеты для ожидания участниками своей очереди для участия в ИС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Учебные кабинеты для участников, прошедших ИС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*В учебных кабинетах ОО параллельно может осуществляться учебный процесс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304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19199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43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78" y="2347913"/>
            <a:ext cx="11978386" cy="35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4278" y="476672"/>
            <a:ext cx="11978386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Обеспечение готовности ОО (не позднее чем за сутки)</a:t>
            </a:r>
          </a:p>
        </p:txBody>
      </p:sp>
    </p:spTree>
    <p:extLst>
      <p:ext uri="{BB962C8B-B14F-4D97-AF65-F5344CB8AC3E}">
        <p14:creationId xmlns:p14="http://schemas.microsoft.com/office/powerpoint/2010/main" xmlns="" val="51162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15011</TotalTime>
  <Words>1011</Words>
  <Application>Microsoft Office PowerPoint</Application>
  <PresentationFormat>Произвольный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rzxv</cp:lastModifiedBy>
  <cp:revision>1067</cp:revision>
  <cp:lastPrinted>2014-10-21T12:47:31Z</cp:lastPrinted>
  <dcterms:created xsi:type="dcterms:W3CDTF">2009-03-12T11:49:47Z</dcterms:created>
  <dcterms:modified xsi:type="dcterms:W3CDTF">2023-01-27T08:53:20Z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