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C3F5E5-40AE-4C2B-9B20-2EEDF173D8BB}" type="datetimeFigureOut">
              <a:rPr lang="ru-RU" smtClean="0"/>
              <a:pPr/>
              <a:t>27.01.2023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5935D-6FFC-4EA3-9AF2-D4B43F2D8F5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t>п.</a:t>
            </a:r>
            <a:r>
              <a:rPr lang="ru-RU" sz="1200" baseline="0" dirty="0"/>
              <a:t> 6.7.  - </a:t>
            </a:r>
            <a:r>
              <a:rPr lang="ru-RU" sz="1200" dirty="0"/>
              <a:t>В субъекте Российской Федерации может быть выбран любой из предложенных вариантов, либо использован смешанный вариант формирования и тиражирования материалов итогового собеседования.</a:t>
            </a:r>
          </a:p>
          <a:p>
            <a:endParaRPr lang="ru-RU" dirty="0"/>
          </a:p>
        </p:txBody>
      </p:sp>
      <p:sp>
        <p:nvSpPr>
          <p:cNvPr id="4" name="Номер слайда 3"/>
          <p:cNvSpPr>
            <a:spLocks noGrp="1"/>
          </p:cNvSpPr>
          <p:nvPr>
            <p:ph type="sldNum" sz="quarter" idx="10"/>
          </p:nvPr>
        </p:nvSpPr>
        <p:spPr/>
        <p:txBody>
          <a:bodyPr/>
          <a:lstStyle/>
          <a:p>
            <a:fld id="{5DE5935D-6FFC-4EA3-9AF2-D4B43F2D8F5B}" type="slidenum">
              <a:rPr lang="ru-RU" smtClean="0"/>
              <a:pPr/>
              <a:t>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DE5935D-6FFC-4EA3-9AF2-D4B43F2D8F5B}"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3180155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66189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2857419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423109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3601756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1193236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4991906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1141916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319167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165216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413201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1814977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2228570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361177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237983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1530541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ECB7D02-A5ED-45F3-8935-24854D7D2DE2}" type="datetimeFigureOut">
              <a:rPr lang="ru-RU" smtClean="0"/>
              <a:pPr/>
              <a:t>27.01.2023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322FD74-76B9-4494-96D1-EEA938E33155}" type="slidenum">
              <a:rPr lang="ru-RU" smtClean="0"/>
              <a:pPr/>
              <a:t>‹#›</a:t>
            </a:fld>
            <a:endParaRPr lang="ru-RU"/>
          </a:p>
        </p:txBody>
      </p:sp>
    </p:spTree>
    <p:extLst>
      <p:ext uri="{BB962C8B-B14F-4D97-AF65-F5344CB8AC3E}">
        <p14:creationId xmlns:p14="http://schemas.microsoft.com/office/powerpoint/2010/main" val="258319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ECB7D02-A5ED-45F3-8935-24854D7D2DE2}" type="datetimeFigureOut">
              <a:rPr lang="ru-RU" smtClean="0"/>
              <a:pPr/>
              <a:t>27.01.2023</a:t>
            </a:fld>
            <a:endParaRPr lang="ru-RU"/>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322FD74-76B9-4494-96D1-EEA938E33155}" type="slidenum">
              <a:rPr lang="ru-RU" smtClean="0"/>
              <a:pPr/>
              <a:t>‹#›</a:t>
            </a:fld>
            <a:endParaRPr lang="ru-RU"/>
          </a:p>
        </p:txBody>
      </p:sp>
    </p:spTree>
    <p:extLst>
      <p:ext uri="{BB962C8B-B14F-4D97-AF65-F5344CB8AC3E}">
        <p14:creationId xmlns:p14="http://schemas.microsoft.com/office/powerpoint/2010/main" val="10248492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1340768"/>
            <a:ext cx="6620968" cy="3329581"/>
          </a:xfrm>
        </p:spPr>
        <p:txBody>
          <a:bodyPr>
            <a:normAutofit/>
          </a:bodyPr>
          <a:lstStyle/>
          <a:p>
            <a:pPr algn="ctr"/>
            <a:r>
              <a:rPr lang="ru-RU" sz="4400" dirty="0">
                <a:latin typeface="Times New Roman" pitchFamily="18" charset="0"/>
                <a:cs typeface="Times New Roman" pitchFamily="18" charset="0"/>
              </a:rPr>
              <a:t>Инструкция для технического специалиста образовательной организации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a:latin typeface="Times New Roman" pitchFamily="18" charset="0"/>
                <a:cs typeface="Times New Roman" pitchFamily="18" charset="0"/>
              </a:rPr>
              <a:t>При подготовке к проведению итогового собеседования:</a:t>
            </a:r>
          </a:p>
        </p:txBody>
      </p:sp>
      <p:sp>
        <p:nvSpPr>
          <p:cNvPr id="3" name="Содержимое 2"/>
          <p:cNvSpPr>
            <a:spLocks noGrp="1"/>
          </p:cNvSpPr>
          <p:nvPr>
            <p:ph idx="1"/>
          </p:nvPr>
        </p:nvSpPr>
        <p:spPr/>
        <p:txBody>
          <a:bodyPr>
            <a:normAutofit/>
          </a:bodyPr>
          <a:lstStyle/>
          <a:p>
            <a:pPr>
              <a:buNone/>
            </a:pPr>
            <a:r>
              <a:rPr lang="ru-RU" sz="2800" dirty="0">
                <a:latin typeface="Times New Roman" pitchFamily="18" charset="0"/>
                <a:cs typeface="Times New Roman" pitchFamily="18" charset="0"/>
              </a:rPr>
              <a:t>    </a:t>
            </a:r>
            <a:r>
              <a:rPr lang="ru-RU" sz="2600" dirty="0">
                <a:latin typeface="Times New Roman" pitchFamily="18" charset="0"/>
                <a:cs typeface="Times New Roman" pitchFamily="18" charset="0"/>
              </a:rPr>
              <a:t>подготовить в Штабе рабочее место, оборудованное компьютером с доступом в сеть «Интернет» для получения материалов итогового собеседования, принтером для тиражирования материалов итогового собеседования, сканером (в случае сканирования материалов итогового собеседования в образовательной организации), бумагу.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latin typeface="Times New Roman" pitchFamily="18" charset="0"/>
                <a:cs typeface="Times New Roman" pitchFamily="18" charset="0"/>
              </a:rPr>
              <a:t>Не позднее чем за день: </a:t>
            </a:r>
          </a:p>
        </p:txBody>
      </p:sp>
      <p:sp>
        <p:nvSpPr>
          <p:cNvPr id="3" name="Содержимое 2"/>
          <p:cNvSpPr>
            <a:spLocks noGrp="1"/>
          </p:cNvSpPr>
          <p:nvPr>
            <p:ph idx="1"/>
          </p:nvPr>
        </p:nvSpPr>
        <p:spPr>
          <a:xfrm>
            <a:off x="457200" y="1357298"/>
            <a:ext cx="8229600" cy="4768865"/>
          </a:xfrm>
        </p:spPr>
        <p:txBody>
          <a:bodyPr>
            <a:noAutofit/>
          </a:bodyPr>
          <a:lstStyle/>
          <a:p>
            <a:r>
              <a:rPr lang="ru-RU" sz="1800" dirty="0">
                <a:latin typeface="Times New Roman" pitchFamily="18" charset="0"/>
                <a:cs typeface="Times New Roman" pitchFamily="18" charset="0"/>
              </a:rPr>
              <a:t>подготовить необходимое количество рабочих мест в аудиториях проведения итогового собеседования, оборудованных средствами для записи ответов участников итогового собеседования, либо необходимое количество диктофонов;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проверить готовность оборудования для записи ответов участников итогового собеседования (произвести тестовую аудиозапись). Аудиозапись ответов не должна содержать посторонних шумов и помех, голоса участников итогового собеседования и экзаменатора-собеседника должны быть отчетливо слышны. Аудиозаписи сохраняются в часто используемых </a:t>
            </a:r>
            <a:r>
              <a:rPr lang="ru-RU" sz="1800" dirty="0" err="1">
                <a:latin typeface="Times New Roman" pitchFamily="18" charset="0"/>
                <a:cs typeface="Times New Roman" pitchFamily="18" charset="0"/>
              </a:rPr>
              <a:t>аудиоформатах</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wav</a:t>
            </a:r>
            <a:r>
              <a:rPr lang="ru-RU" sz="1800" dirty="0">
                <a:latin typeface="Times New Roman" pitchFamily="18" charset="0"/>
                <a:cs typeface="Times New Roman" pitchFamily="18" charset="0"/>
              </a:rPr>
              <a:t>, *.mp3, *.mp4 и т.д.);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проверить готовность в Штабе рабочего места для получения материалов итогового собеседования (наличие доступа в сеть «Интернет», рабочее состояние принтера и сканера (в случае сканирования материалов итогового собеседования в образовательной организации), наличие достаточного количества бумаги);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Не позднее чем за день: </a:t>
            </a:r>
          </a:p>
        </p:txBody>
      </p:sp>
      <p:sp>
        <p:nvSpPr>
          <p:cNvPr id="3" name="Содержимое 2"/>
          <p:cNvSpPr>
            <a:spLocks noGrp="1"/>
          </p:cNvSpPr>
          <p:nvPr>
            <p:ph idx="1"/>
          </p:nvPr>
        </p:nvSpPr>
        <p:spPr>
          <a:xfrm>
            <a:off x="457200" y="1214422"/>
            <a:ext cx="8229600" cy="4911741"/>
          </a:xfrm>
        </p:spPr>
        <p:txBody>
          <a:bodyPr>
            <a:noAutofit/>
          </a:bodyPr>
          <a:lstStyle/>
          <a:p>
            <a:r>
              <a:rPr lang="ru-RU" sz="1800" dirty="0">
                <a:latin typeface="Times New Roman" pitchFamily="18" charset="0"/>
                <a:cs typeface="Times New Roman" pitchFamily="18" charset="0"/>
              </a:rPr>
              <a:t>получить с официального сайта ФГБНУ «ФИПИ» (http://fipi.ru) и тиражировать в необходимом количестве критерии оценивания итогового собеседования для экспертов;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в зависимости от выбранного варианта формирования и тиражирования материалов для проведения итогового собеседования (п. 6.7. настоящих Рекомендаций): </a:t>
            </a:r>
          </a:p>
          <a:p>
            <a:pPr>
              <a:buNone/>
            </a:pPr>
            <a:r>
              <a:rPr lang="ru-RU" sz="1800" dirty="0">
                <a:latin typeface="Times New Roman" pitchFamily="18" charset="0"/>
                <a:cs typeface="Times New Roman" pitchFamily="18" charset="0"/>
              </a:rPr>
              <a:t>      - получить от РЦОИ и напечатать бланки итогового собеседования, списки участников и ведомости учета проведения итогового собеседования в аудитории, листы бумаги для черновиков для внесения первичной информации по оцениванию ответов участников итогового собеседования экспертами (в случае если печать производится на уровне образовательной организации); </a:t>
            </a:r>
          </a:p>
          <a:p>
            <a:endParaRPr lang="ru-RU" sz="1800" dirty="0">
              <a:latin typeface="Times New Roman" pitchFamily="18" charset="0"/>
              <a:cs typeface="Times New Roman" pitchFamily="18" charset="0"/>
            </a:endParaRPr>
          </a:p>
          <a:p>
            <a:r>
              <a:rPr lang="ru-RU" sz="1800" dirty="0">
                <a:latin typeface="Times New Roman" pitchFamily="18" charset="0"/>
                <a:cs typeface="Times New Roman" pitchFamily="18" charset="0"/>
              </a:rPr>
              <a:t>- получить на бумажных носителях материалы, используемые при проведении итогового собеседования. </a:t>
            </a:r>
          </a:p>
          <a:p>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latin typeface="Times New Roman" pitchFamily="18" charset="0"/>
                <a:cs typeface="Times New Roman" pitchFamily="18" charset="0"/>
              </a:rPr>
              <a:t>В день проведения итогового собеседования:</a:t>
            </a:r>
          </a:p>
        </p:txBody>
      </p:sp>
      <p:sp>
        <p:nvSpPr>
          <p:cNvPr id="3" name="Содержимое 2"/>
          <p:cNvSpPr>
            <a:spLocks noGrp="1"/>
          </p:cNvSpPr>
          <p:nvPr>
            <p:ph idx="1"/>
          </p:nvPr>
        </p:nvSpPr>
        <p:spPr>
          <a:xfrm>
            <a:off x="457200" y="1428736"/>
            <a:ext cx="8229600" cy="4697427"/>
          </a:xfrm>
        </p:spPr>
        <p:txBody>
          <a:bodyPr>
            <a:noAutofit/>
          </a:bodyPr>
          <a:lstStyle/>
          <a:p>
            <a:r>
              <a:rPr lang="ru-RU" sz="2000" dirty="0">
                <a:latin typeface="Times New Roman" pitchFamily="18" charset="0"/>
                <a:cs typeface="Times New Roman" pitchFamily="18" charset="0"/>
              </a:rPr>
              <a:t>обеспечить получение КИМ итогового собеседования от РЦОИ и передать их ответственному организатору образовательной организации; </a:t>
            </a:r>
          </a:p>
          <a:p>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перед началом итогового собеседования включить общую потоковую запись ответов участников в каждой аудитории проведения; </a:t>
            </a:r>
          </a:p>
          <a:p>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обеспечить ведение аудиозаписи бесед участников итогового собеседования с экзаменатором-собеседником в соответствии с определенным ОИВ порядком осуществления аудиозаписи ответов участников итогового собеседования (потоковая аудиозапись, персональная аудиозапись каждого участника итогового собеседования, комбинирование потоковой и персональной аудиозаписей).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8229600" cy="5054617"/>
          </a:xfrm>
        </p:spPr>
        <p:txBody>
          <a:bodyPr>
            <a:noAutofit/>
          </a:bodyPr>
          <a:lstStyle/>
          <a:p>
            <a:r>
              <a:rPr lang="ru-RU" sz="2400" dirty="0">
                <a:latin typeface="Times New Roman" pitchFamily="18" charset="0"/>
                <a:cs typeface="Times New Roman" pitchFamily="18" charset="0"/>
              </a:rPr>
              <a:t>При ведении потоковой аудиозаписи технический специалист периодически проверяет работоспособность оборудования (в том числе и звукозаписывающего) в перерывах между прохождением итогового собеседования разными участниками итогового собеседования. </a:t>
            </a:r>
          </a:p>
          <a:p>
            <a:endParaRPr lang="ru-RU" sz="2400" dirty="0">
              <a:latin typeface="Times New Roman" pitchFamily="18" charset="0"/>
              <a:cs typeface="Times New Roman" pitchFamily="18" charset="0"/>
            </a:endParaRPr>
          </a:p>
          <a:p>
            <a:r>
              <a:rPr lang="ru-RU" sz="2400" dirty="0">
                <a:latin typeface="Times New Roman" pitchFamily="18" charset="0"/>
                <a:cs typeface="Times New Roman" pitchFamily="18" charset="0"/>
              </a:rPr>
              <a:t>Техническим специалистом (по усмотрению образовательной организации) может осуществляться воспроизведение аудиозаписи ответа каждого участника после завершения им итогового собеседования в целях исключения ситуаций, при которых в дальнейшем невозможно будет оценить устный ответ участника итогового собеседования на основе аудиозаписи.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itchFamily="18" charset="0"/>
                <a:cs typeface="Times New Roman" pitchFamily="18" charset="0"/>
              </a:rPr>
              <a:t>По завершении проведения итогового собеседования: </a:t>
            </a:r>
          </a:p>
        </p:txBody>
      </p:sp>
      <p:sp>
        <p:nvSpPr>
          <p:cNvPr id="3" name="Содержимое 2"/>
          <p:cNvSpPr>
            <a:spLocks noGrp="1"/>
          </p:cNvSpPr>
          <p:nvPr>
            <p:ph idx="1"/>
          </p:nvPr>
        </p:nvSpPr>
        <p:spPr>
          <a:xfrm>
            <a:off x="457200" y="1357298"/>
            <a:ext cx="8229600" cy="4768865"/>
          </a:xfrm>
        </p:spPr>
        <p:txBody>
          <a:bodyPr>
            <a:noAutofit/>
          </a:bodyPr>
          <a:lstStyle/>
          <a:p>
            <a:r>
              <a:rPr lang="ru-RU" sz="2000" dirty="0">
                <a:latin typeface="Times New Roman" pitchFamily="18" charset="0"/>
                <a:cs typeface="Times New Roman" pitchFamily="18" charset="0"/>
              </a:rPr>
              <a:t>завершить ведение аудиозаписи ответов участников, сохранить аудиозаписи из каждой аудитории проведения итогового собеседования, скопировать аудиозаписи на съемный электронный накопитель для последующей передачи ответственному организатору образовательной организации. Наименование файла должно содержать дату проведения итогового собеседования, номер аудитории проведения итогового собеседования, код образовательной организации; </a:t>
            </a:r>
          </a:p>
          <a:p>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в случае проверки экспертами работ после завершения итогового собеседования сохранить аудиозаписи на </a:t>
            </a:r>
            <a:r>
              <a:rPr lang="ru-RU" sz="2000" dirty="0" err="1">
                <a:latin typeface="Times New Roman" pitchFamily="18" charset="0"/>
                <a:cs typeface="Times New Roman" pitchFamily="18" charset="0"/>
              </a:rPr>
              <a:t>флеш-накопитель</a:t>
            </a:r>
            <a:r>
              <a:rPr lang="ru-RU" sz="2000" dirty="0">
                <a:latin typeface="Times New Roman" pitchFamily="18" charset="0"/>
                <a:cs typeface="Times New Roman" pitchFamily="18" charset="0"/>
              </a:rPr>
              <a:t> и передать ответственному организатору образовательной организации для дальнейшего распределения </a:t>
            </a:r>
            <a:r>
              <a:rPr lang="ru-RU" sz="2000" dirty="0" err="1">
                <a:latin typeface="Times New Roman" pitchFamily="18" charset="0"/>
                <a:cs typeface="Times New Roman" pitchFamily="18" charset="0"/>
              </a:rPr>
              <a:t>аудиофайлов</a:t>
            </a:r>
            <a:r>
              <a:rPr lang="ru-RU" sz="2000" dirty="0">
                <a:latin typeface="Times New Roman" pitchFamily="18" charset="0"/>
                <a:cs typeface="Times New Roman" pitchFamily="18" charset="0"/>
              </a:rPr>
              <a:t> между экспертами для прослушивания и оценивания ответов участников итогового собеседования. Рекомендуется при выборе второго варианта проверки вести отдельные аудиозаписи для каждого участника.</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5197493"/>
          </a:xfrm>
        </p:spPr>
        <p:txBody>
          <a:bodyPr>
            <a:noAutofit/>
          </a:bodyPr>
          <a:lstStyle/>
          <a:p>
            <a:r>
              <a:rPr lang="ru-RU" sz="2000" dirty="0">
                <a:latin typeface="Times New Roman" pitchFamily="18" charset="0"/>
                <a:cs typeface="Times New Roman" pitchFamily="18" charset="0"/>
              </a:rPr>
              <a:t>В случае ведения отдельных аудиозаписей для каждого участника итогового собеседования выполнение сопутствующей технической работы (нажатие кнопки «старт»/«запись», «пауза», «стоп» звукозаписывающего устройства) может быть возложено на технического специалиста (по усмотрению образовательной организации, если кадровый потенциал образовательной организации позволяет включить в комиссию по проведению несколько технических специалистов). Параллельно рекомендуется ведение потоковой аудиозаписи ответов участников; </a:t>
            </a:r>
          </a:p>
          <a:p>
            <a:pPr marL="0" indent="0">
              <a:buNone/>
            </a:pPr>
            <a:endParaRPr lang="ru-RU" sz="2000" dirty="0">
              <a:latin typeface="Times New Roman" pitchFamily="18" charset="0"/>
              <a:cs typeface="Times New Roman" pitchFamily="18" charset="0"/>
            </a:endParaRPr>
          </a:p>
          <a:p>
            <a:r>
              <a:rPr lang="ru-RU" sz="2000" dirty="0">
                <a:latin typeface="Times New Roman" pitchFamily="18" charset="0"/>
                <a:cs typeface="Times New Roman" pitchFamily="18" charset="0"/>
              </a:rPr>
              <a:t>отсканировать материалы итогового собеседования (в случае сканирования материалов итогового собеседования в образовательной организации); оказать содействие ответственному организатору образовательной организации в передаче по защищенному каналу связи необходимых материалов в РЦОИ.</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85</TotalTime>
  <Words>668</Words>
  <Application>Microsoft Office PowerPoint</Application>
  <PresentationFormat>Экран (4:3)</PresentationFormat>
  <Paragraphs>35</Paragraphs>
  <Slides>8</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Century Gothic</vt:lpstr>
      <vt:lpstr>Times New Roman</vt:lpstr>
      <vt:lpstr>Wingdings 3</vt:lpstr>
      <vt:lpstr>Ион</vt:lpstr>
      <vt:lpstr>Инструкция для технического специалиста образовательной организации</vt:lpstr>
      <vt:lpstr>При подготовке к проведению итогового собеседования:</vt:lpstr>
      <vt:lpstr>Не позднее чем за день: </vt:lpstr>
      <vt:lpstr>Не позднее чем за день: </vt:lpstr>
      <vt:lpstr>В день проведения итогового собеседования:</vt:lpstr>
      <vt:lpstr>Презентация PowerPoint</vt:lpstr>
      <vt:lpstr>По завершении проведения итогового собеседования: </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Инструкция для технического специалиста образовательной организации</dc:title>
  <dc:creator>Lilee</dc:creator>
  <cp:lastModifiedBy>1</cp:lastModifiedBy>
  <cp:revision>15</cp:revision>
  <dcterms:created xsi:type="dcterms:W3CDTF">2022-01-28T06:11:37Z</dcterms:created>
  <dcterms:modified xsi:type="dcterms:W3CDTF">2023-01-27T09:15:55Z</dcterms:modified>
</cp:coreProperties>
</file>