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249" autoAdjust="0"/>
  </p:normalViewPr>
  <p:slideViewPr>
    <p:cSldViewPr snapToGrid="0">
      <p:cViewPr>
        <p:scale>
          <a:sx n="70" d="100"/>
          <a:sy n="70" d="100"/>
        </p:scale>
        <p:origin x="-2124" y="-9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E76D-B10F-46DA-B8CF-3549E1B13E1B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4AD5A-F8E5-4525-9BA5-30EFBFB6A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0244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E76D-B10F-46DA-B8CF-3549E1B13E1B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4AD5A-F8E5-4525-9BA5-30EFBFB6A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7453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E76D-B10F-46DA-B8CF-3549E1B13E1B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4AD5A-F8E5-4525-9BA5-30EFBFB6A8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2596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E76D-B10F-46DA-B8CF-3549E1B13E1B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4AD5A-F8E5-4525-9BA5-30EFBFB6A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2797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E76D-B10F-46DA-B8CF-3549E1B13E1B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4AD5A-F8E5-4525-9BA5-30EFBFB6A8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346657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E76D-B10F-46DA-B8CF-3549E1B13E1B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4AD5A-F8E5-4525-9BA5-30EFBFB6A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6094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E76D-B10F-46DA-B8CF-3549E1B13E1B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4AD5A-F8E5-4525-9BA5-30EFBFB6A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5085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E76D-B10F-46DA-B8CF-3549E1B13E1B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4AD5A-F8E5-4525-9BA5-30EFBFB6A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0891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E76D-B10F-46DA-B8CF-3549E1B13E1B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4AD5A-F8E5-4525-9BA5-30EFBFB6A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7839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E76D-B10F-46DA-B8CF-3549E1B13E1B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4AD5A-F8E5-4525-9BA5-30EFBFB6A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1727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E76D-B10F-46DA-B8CF-3549E1B13E1B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4AD5A-F8E5-4525-9BA5-30EFBFB6A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3901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E76D-B10F-46DA-B8CF-3549E1B13E1B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4AD5A-F8E5-4525-9BA5-30EFBFB6A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8664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E76D-B10F-46DA-B8CF-3549E1B13E1B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4AD5A-F8E5-4525-9BA5-30EFBFB6A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300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E76D-B10F-46DA-B8CF-3549E1B13E1B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4AD5A-F8E5-4525-9BA5-30EFBFB6A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7157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E76D-B10F-46DA-B8CF-3549E1B13E1B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4AD5A-F8E5-4525-9BA5-30EFBFB6A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7088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E76D-B10F-46DA-B8CF-3549E1B13E1B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4AD5A-F8E5-4525-9BA5-30EFBFB6A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0828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1E76D-B10F-46DA-B8CF-3549E1B13E1B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6B4AD5A-F8E5-4525-9BA5-30EFBFB6A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686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091C230-F871-F74D-7950-A50B79A2F2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487606"/>
            <a:ext cx="7766935" cy="2563230"/>
          </a:xfrm>
        </p:spPr>
        <p:txBody>
          <a:bodyPr/>
          <a:lstStyle/>
          <a:p>
            <a:pPr algn="ctr"/>
            <a:r>
              <a:rPr lang="ru-RU" sz="4800" dirty="0"/>
              <a:t>Заполнение </a:t>
            </a:r>
            <a:r>
              <a:rPr lang="ru-RU" sz="4800"/>
              <a:t>отчетных </a:t>
            </a:r>
            <a:r>
              <a:rPr lang="ru-RU" sz="4800" smtClean="0"/>
              <a:t>форм </a:t>
            </a:r>
            <a:r>
              <a:rPr lang="ru-RU" sz="4800" dirty="0"/>
              <a:t>ИС-11 2022-2023 гг.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C4D3EF9-BB1E-9457-1F9B-4895CBE187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2512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09BC3EF-0874-FC46-FE44-449625ED9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925" y="541362"/>
            <a:ext cx="3567120" cy="3375545"/>
          </a:xfrm>
        </p:spPr>
        <p:txBody>
          <a:bodyPr>
            <a:normAutofit/>
          </a:bodyPr>
          <a:lstStyle/>
          <a:p>
            <a:r>
              <a:rPr lang="ru-RU" sz="3200" dirty="0"/>
              <a:t>ФОРМА ИС-09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2800" dirty="0"/>
              <a:t>АКТ об удалении участника итогового сочинения (изложения)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FDF5643-A131-8C99-92C1-77FAE3C53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664" y="0"/>
            <a:ext cx="6738384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0805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A419C3A-15A7-B9BD-685E-A69350678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10504013" cy="72189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ФОРМА ИС-01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11" name="Объект 10">
            <a:extLst>
              <a:ext uri="{FF2B5EF4-FFF2-40B4-BE49-F238E27FC236}">
                <a16:creationId xmlns="" xmlns:a16="http://schemas.microsoft.com/office/drawing/2014/main" id="{BF529B79-B892-BD24-99D6-8CEFC910B9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29" y="721894"/>
            <a:ext cx="9978418" cy="6136106"/>
          </a:xfrm>
        </p:spPr>
      </p:pic>
    </p:spTree>
    <p:extLst>
      <p:ext uri="{BB962C8B-B14F-4D97-AF65-F5344CB8AC3E}">
        <p14:creationId xmlns="" xmlns:p14="http://schemas.microsoft.com/office/powerpoint/2010/main" val="239543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5B6824E-8276-ADC1-5B4A-FA53015D7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483" y="32084"/>
            <a:ext cx="8596668" cy="83418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ФОРМА ИС-02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14" name="Объект 13">
            <a:extLst>
              <a:ext uri="{FF2B5EF4-FFF2-40B4-BE49-F238E27FC236}">
                <a16:creationId xmlns="" xmlns:a16="http://schemas.microsoft.com/office/drawing/2014/main" id="{9EF910A3-36DD-7DE4-06FF-F079F2CA7F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698" y="626289"/>
            <a:ext cx="8655034" cy="6199627"/>
          </a:xfrm>
        </p:spPr>
      </p:pic>
    </p:spTree>
    <p:extLst>
      <p:ext uri="{BB962C8B-B14F-4D97-AF65-F5344CB8AC3E}">
        <p14:creationId xmlns="" xmlns:p14="http://schemas.microsoft.com/office/powerpoint/2010/main" val="296928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4799B0E-095A-AEC5-7D52-83444AED9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223" y="239714"/>
            <a:ext cx="7877018" cy="55544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ФОРМА ИС-04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4462602E-167D-9457-E4BD-CA369FD41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5624"/>
            <a:ext cx="9615489" cy="5022376"/>
          </a:xfrm>
        </p:spPr>
      </p:pic>
      <p:cxnSp>
        <p:nvCxnSpPr>
          <p:cNvPr id="59" name="Прямая со стрелкой 58">
            <a:extLst>
              <a:ext uri="{FF2B5EF4-FFF2-40B4-BE49-F238E27FC236}">
                <a16:creationId xmlns="" xmlns:a16="http://schemas.microsoft.com/office/drawing/2014/main" id="{E14A475E-A79B-9A69-30B9-7620439935D7}"/>
              </a:ext>
            </a:extLst>
          </p:cNvPr>
          <p:cNvCxnSpPr>
            <a:cxnSpLocks/>
          </p:cNvCxnSpPr>
          <p:nvPr/>
        </p:nvCxnSpPr>
        <p:spPr>
          <a:xfrm flipH="1">
            <a:off x="8816454" y="3930555"/>
            <a:ext cx="1160059" cy="19243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8879EDCF-7EBF-773F-893D-4A39A3ACD52F}"/>
              </a:ext>
            </a:extLst>
          </p:cNvPr>
          <p:cNvSpPr txBox="1"/>
          <p:nvPr/>
        </p:nvSpPr>
        <p:spPr>
          <a:xfrm>
            <a:off x="10074607" y="1242947"/>
            <a:ext cx="2058502" cy="28623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Распределение обучающихся по учебным кабинетам в форме ИС-04 осуществляется руководителем ОО (места проведения) самостоятельно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155759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>
            <a:extLst>
              <a:ext uri="{FF2B5EF4-FFF2-40B4-BE49-F238E27FC236}">
                <a16:creationId xmlns="" xmlns:a16="http://schemas.microsoft.com/office/drawing/2014/main" id="{A015331F-B744-23AC-BAFB-4D743663E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473" y="118281"/>
            <a:ext cx="4105654" cy="523164"/>
          </a:xfrm>
        </p:spPr>
        <p:txBody>
          <a:bodyPr>
            <a:normAutofit fontScale="90000"/>
          </a:bodyPr>
          <a:lstStyle/>
          <a:p>
            <a:r>
              <a:rPr lang="ru-RU" dirty="0"/>
              <a:t>ФОРМА ИС-05</a:t>
            </a:r>
          </a:p>
        </p:txBody>
      </p:sp>
      <p:sp>
        <p:nvSpPr>
          <p:cNvPr id="18" name="Объект 17">
            <a:extLst>
              <a:ext uri="{FF2B5EF4-FFF2-40B4-BE49-F238E27FC236}">
                <a16:creationId xmlns="" xmlns:a16="http://schemas.microsoft.com/office/drawing/2014/main" id="{1156179C-237C-1B2E-679F-5322C32B0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5434" y="1140485"/>
            <a:ext cx="5168348" cy="969439"/>
          </a:xfrm>
          <a:ln w="28575">
            <a:solidFill>
              <a:srgbClr val="92D05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Заполнение формы ИС-05 осуществляется членом комиссии ОО в аудитории проведения итогового сочинения (изложения)</a:t>
            </a:r>
          </a:p>
          <a:p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B7E36ED6-B58F-C8F1-1AA5-469D4C72A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68348" cy="6858000"/>
          </a:xfrm>
          <a:prstGeom prst="rect">
            <a:avLst/>
          </a:prstGeom>
        </p:spPr>
      </p:pic>
      <p:cxnSp>
        <p:nvCxnSpPr>
          <p:cNvPr id="20" name="Прямая со стрелкой 19">
            <a:extLst>
              <a:ext uri="{FF2B5EF4-FFF2-40B4-BE49-F238E27FC236}">
                <a16:creationId xmlns="" xmlns:a16="http://schemas.microsoft.com/office/drawing/2014/main" id="{DDE96057-2198-EFE4-9E01-A2907286BDCF}"/>
              </a:ext>
            </a:extLst>
          </p:cNvPr>
          <p:cNvCxnSpPr>
            <a:cxnSpLocks/>
          </p:cNvCxnSpPr>
          <p:nvPr/>
        </p:nvCxnSpPr>
        <p:spPr>
          <a:xfrm flipH="1" flipV="1">
            <a:off x="2770496" y="2191296"/>
            <a:ext cx="2954938" cy="12377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="" xmlns:a16="http://schemas.microsoft.com/office/drawing/2014/main" id="{D50F0A75-2829-1191-C1E3-3760F268730F}"/>
              </a:ext>
            </a:extLst>
          </p:cNvPr>
          <p:cNvCxnSpPr>
            <a:cxnSpLocks/>
          </p:cNvCxnSpPr>
          <p:nvPr/>
        </p:nvCxnSpPr>
        <p:spPr>
          <a:xfrm flipH="1" flipV="1">
            <a:off x="3070746" y="3429000"/>
            <a:ext cx="2654688" cy="19081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C3D6EA0-5F53-CBD8-69F0-487BC9CFE79D}"/>
              </a:ext>
            </a:extLst>
          </p:cNvPr>
          <p:cNvSpPr txBox="1"/>
          <p:nvPr/>
        </p:nvSpPr>
        <p:spPr>
          <a:xfrm>
            <a:off x="5725434" y="2622139"/>
            <a:ext cx="5168348" cy="14773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В случае если обучающийся  сдавал итоговое сочинение (изложение) в устной форме, в столбце «Сдавал в устной форме» напротив ФИО вышеуказанного обучающегося членом комиссии ОО проставляется отметка «Х»</a:t>
            </a:r>
            <a:endParaRPr lang="ru-RU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AEF9186-E9AD-55C3-31E5-B3186E185204}"/>
              </a:ext>
            </a:extLst>
          </p:cNvPr>
          <p:cNvSpPr txBox="1"/>
          <p:nvPr/>
        </p:nvSpPr>
        <p:spPr>
          <a:xfrm>
            <a:off x="5725434" y="4598507"/>
            <a:ext cx="5168348" cy="14773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В случае удаления обучающегося с итогового сочинения (изложения), в столбце «Удален с итогового сочинения (изложения)» напротив ФИО вышеуказанного обучающегося членом комиссии ОО проставляется отметка «Х»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13550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C453B19-8D14-3391-CBB7-FF246FD57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4638" y="7975"/>
            <a:ext cx="3378169" cy="714233"/>
          </a:xfrm>
        </p:spPr>
        <p:txBody>
          <a:bodyPr>
            <a:normAutofit/>
          </a:bodyPr>
          <a:lstStyle/>
          <a:p>
            <a:r>
              <a:rPr lang="ru-RU" sz="3200" dirty="0"/>
              <a:t>ФОРМА ИС-05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9E58AB4D-4635-2F2E-EFB1-1AAF9BABF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364" y="7974"/>
            <a:ext cx="5145206" cy="6850026"/>
          </a:xfr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3857AE2-1242-9E03-2E2A-498DC6C7D1E1}"/>
              </a:ext>
            </a:extLst>
          </p:cNvPr>
          <p:cNvSpPr txBox="1"/>
          <p:nvPr/>
        </p:nvSpPr>
        <p:spPr>
          <a:xfrm>
            <a:off x="5554638" y="722208"/>
            <a:ext cx="5145206" cy="17543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В случае если обучающийся не закончил написание итогового сочинения (изложения) по уважительной причине, в столбце «Не закончил написание итогового сочинения (изложения)» напротив ФИО вышеуказанного обучающегося членом комиссии ОО проставляется отметка «Х»</a:t>
            </a:r>
            <a:endParaRPr lang="ru-RU" dirty="0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="" xmlns:a16="http://schemas.microsoft.com/office/drawing/2014/main" id="{8BA99F21-7301-8AB2-A09D-34AB779A83A2}"/>
              </a:ext>
            </a:extLst>
          </p:cNvPr>
          <p:cNvCxnSpPr>
            <a:cxnSpLocks/>
          </p:cNvCxnSpPr>
          <p:nvPr/>
        </p:nvCxnSpPr>
        <p:spPr>
          <a:xfrm flipH="1">
            <a:off x="3521123" y="1811444"/>
            <a:ext cx="203351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7BFED5F-C550-F1D5-C791-33DD02EE0695}"/>
              </a:ext>
            </a:extLst>
          </p:cNvPr>
          <p:cNvSpPr txBox="1"/>
          <p:nvPr/>
        </p:nvSpPr>
        <p:spPr>
          <a:xfrm>
            <a:off x="5554638" y="2995879"/>
            <a:ext cx="5145206" cy="646331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Количество бланков регистрации, вносимых в столбец </a:t>
            </a:r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«Бланк регистрации»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-1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52D64D2-7777-D432-9814-260E29F6153B}"/>
              </a:ext>
            </a:extLst>
          </p:cNvPr>
          <p:cNvSpPr txBox="1"/>
          <p:nvPr/>
        </p:nvSpPr>
        <p:spPr>
          <a:xfrm>
            <a:off x="5554638" y="4161555"/>
            <a:ext cx="5145206" cy="1200329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В столбец </a:t>
            </a:r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«Количество бланков записи» 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вписывается то количество бланков записи, включая дополнительные бланки записи, которое  было использовано участником.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50071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1CBCAA-42EC-A4F6-BEB2-F493E059D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9546" y="159224"/>
            <a:ext cx="4374456" cy="495869"/>
          </a:xfrm>
        </p:spPr>
        <p:txBody>
          <a:bodyPr>
            <a:noAutofit/>
          </a:bodyPr>
          <a:lstStyle/>
          <a:p>
            <a:r>
              <a:rPr lang="ru-RU" sz="3200" dirty="0"/>
              <a:t>ФОРМА ИС-06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0D007FA1-5DDF-D2CA-BBEB-A33987547C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667"/>
            <a:ext cx="4899547" cy="6858668"/>
          </a:xfr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E293EEA-1259-2BC8-D77D-77FCD496345B}"/>
              </a:ext>
            </a:extLst>
          </p:cNvPr>
          <p:cNvSpPr txBox="1"/>
          <p:nvPr/>
        </p:nvSpPr>
        <p:spPr>
          <a:xfrm>
            <a:off x="4899546" y="814984"/>
            <a:ext cx="6107372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18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Заполнение формы ИС-06 осуществляется экспертами по проверке итогового сочинения (изложения)</a:t>
            </a:r>
            <a:endParaRPr lang="ru-RU" b="1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D8C50AB-8667-8326-C917-8BEC74B412B0}"/>
              </a:ext>
            </a:extLst>
          </p:cNvPr>
          <p:cNvSpPr txBox="1"/>
          <p:nvPr/>
        </p:nvSpPr>
        <p:spPr>
          <a:xfrm>
            <a:off x="4899546" y="1898205"/>
            <a:ext cx="6107372" cy="20313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В случае если обучающийся не закончил написание итогового сочинения (изложения) или удален с итогового сочинения (изложения), бланки работы вышеуказанного обучающегося </a:t>
            </a:r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не копируются и не проверяются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Внесение сведений об обучающемся в протокол проверки итогового сочинения (изложения) (ИС-06) не осуществляется.</a:t>
            </a:r>
            <a:endParaRPr lang="ru-RU" b="1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5F62696-0F4F-421C-477D-B9D10FFC7659}"/>
              </a:ext>
            </a:extLst>
          </p:cNvPr>
          <p:cNvSpPr txBox="1"/>
          <p:nvPr/>
        </p:nvSpPr>
        <p:spPr>
          <a:xfrm>
            <a:off x="4899546" y="4239603"/>
            <a:ext cx="6107372" cy="23083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В случае если обучающийся  сдавал итоговое сочинение (изложение) </a:t>
            </a:r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в устной форме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в столбце «Сдавал в устной форме» напротив ФИО вышеуказанного обучающегося членом комиссии ОО проставляется отметка «Х». </a:t>
            </a:r>
          </a:p>
          <a:p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Итоговое сочинение (изложение) у данного обучающегося по критерию № 5 не проверяется и отметки в соответствующее поле «Критерия 5» не вносятся (остается пустым)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36279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8885EF3-39A1-ABD2-73E1-B5E6B236D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25" y="295700"/>
            <a:ext cx="3116744" cy="622317"/>
          </a:xfrm>
        </p:spPr>
        <p:txBody>
          <a:bodyPr>
            <a:normAutofit fontScale="90000"/>
          </a:bodyPr>
          <a:lstStyle/>
          <a:p>
            <a:r>
              <a:rPr lang="ru-RU" dirty="0"/>
              <a:t>ФОРМА ИС-07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22A312A7-7DB3-CC6F-624F-4B14C8A557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125" y="918017"/>
            <a:ext cx="7596398" cy="5626083"/>
          </a:xfr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9AFC490-996B-3EF5-B73F-1E1BB1401CC3}"/>
              </a:ext>
            </a:extLst>
          </p:cNvPr>
          <p:cNvSpPr txBox="1"/>
          <p:nvPr/>
        </p:nvSpPr>
        <p:spPr>
          <a:xfrm>
            <a:off x="7746523" y="2329303"/>
            <a:ext cx="3813131" cy="17543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В ведомости коррекции персональных данных участников итогового сочинения (изложения) заполняются только те столбцы, в которых зафиксировано несоответствие.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3040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9BD406B-99E3-450E-7CF7-FB30474EA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391" y="1138971"/>
            <a:ext cx="2748254" cy="3992587"/>
          </a:xfrm>
        </p:spPr>
        <p:txBody>
          <a:bodyPr>
            <a:noAutofit/>
          </a:bodyPr>
          <a:lstStyle/>
          <a:p>
            <a:r>
              <a:rPr lang="ru-RU" sz="3200" dirty="0"/>
              <a:t>ФОРМА ИС-08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2800" dirty="0"/>
              <a:t>АКТ о досрочном завершении итогового сочинения (изложения)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89BA1EC2-0E61-2EDF-96FF-0166DA273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6914" y="0"/>
            <a:ext cx="6593633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068798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125</TotalTime>
  <Words>341</Words>
  <Application>Microsoft Office PowerPoint</Application>
  <PresentationFormat>Произвольный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Заполнение отчетных форм ИС-11 2022-2023 гг.</vt:lpstr>
      <vt:lpstr>ФОРМА ИС-01 </vt:lpstr>
      <vt:lpstr>ФОРМА ИС-02  </vt:lpstr>
      <vt:lpstr>ФОРМА ИС-04 </vt:lpstr>
      <vt:lpstr>ФОРМА ИС-05</vt:lpstr>
      <vt:lpstr>ФОРМА ИС-05</vt:lpstr>
      <vt:lpstr>ФОРМА ИС-06</vt:lpstr>
      <vt:lpstr>ФОРМА ИС-07</vt:lpstr>
      <vt:lpstr>ФОРМА ИС-08  АКТ о досрочном завершении итогового сочинения (изложения)</vt:lpstr>
      <vt:lpstr>ФОРМА ИС-09  АКТ об удалении участника итогового сочинения (изложения)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Заполнение отчетных форм ИС-11 2022-2023 гг.</dc:title>
  <dc:creator>user</dc:creator>
  <cp:lastModifiedBy>user</cp:lastModifiedBy>
  <cp:revision>7</cp:revision>
  <dcterms:created xsi:type="dcterms:W3CDTF">2022-12-01T10:36:30Z</dcterms:created>
  <dcterms:modified xsi:type="dcterms:W3CDTF">2022-12-02T08:38:45Z</dcterms:modified>
</cp:coreProperties>
</file>